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Layouts/slideLayout1.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Times New Roman"/>
        <a:ea typeface="Times New Roman"/>
        <a:cs typeface="Times New Roman"/>
        <a:sym typeface="Times New Roman"/>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Times New Roman"/>
        <a:ea typeface="Times New Roman"/>
        <a:cs typeface="Times New Roman"/>
        <a:sym typeface="Times New Roman"/>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Times New Roman"/>
        <a:ea typeface="Times New Roman"/>
        <a:cs typeface="Times New Roman"/>
        <a:sym typeface="Times New Roman"/>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Times New Roman"/>
        <a:ea typeface="Times New Roman"/>
        <a:cs typeface="Times New Roman"/>
        <a:sym typeface="Times New Roman"/>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Times New Roman"/>
        <a:ea typeface="Times New Roman"/>
        <a:cs typeface="Times New Roman"/>
        <a:sym typeface="Times New Roman"/>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Times New Roman"/>
        <a:ea typeface="Times New Roman"/>
        <a:cs typeface="Times New Roman"/>
        <a:sym typeface="Times New Roman"/>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Times New Roman"/>
        <a:ea typeface="Times New Roman"/>
        <a:cs typeface="Times New Roman"/>
        <a:sym typeface="Times New Roman"/>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Times New Roman"/>
        <a:ea typeface="Times New Roman"/>
        <a:cs typeface="Times New Roman"/>
        <a:sym typeface="Times New Roman"/>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Times New Roman"/>
        <a:ea typeface="Times New Roman"/>
        <a:cs typeface="Times New Roman"/>
        <a:sym typeface="Times New Rom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Times New Roman"/>
          <a:ea typeface="Times New Roman"/>
          <a:cs typeface="Times New Roman"/>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b="def" i="def"/>
      <a:tcStyle>
        <a:tcBdr/>
        <a:fill>
          <a:solidFill>
            <a:srgbClr val="E6F6EF"/>
          </a:solidFill>
        </a:fill>
      </a:tcStyle>
    </a:band2H>
    <a:firstCol>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Times New Roman"/>
          <a:ea typeface="Times New Roman"/>
          <a:cs typeface="Times New Roman"/>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Times New Roman"/>
          <a:ea typeface="Times New Roman"/>
          <a:cs typeface="Times New Roman"/>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Times New Roman"/>
          <a:ea typeface="Times New Roman"/>
          <a:cs typeface="Times New Roman"/>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Times New Roman"/>
          <a:ea typeface="Times New Roman"/>
          <a:cs typeface="Times New Roman"/>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Times New Roman"/>
          <a:ea typeface="Times New Roman"/>
          <a:cs typeface="Times New Roman"/>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Times New Roman"/>
          <a:ea typeface="Times New Roman"/>
          <a:cs typeface="Times New Roman"/>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Times New Roman"/>
          <a:ea typeface="Times New Roman"/>
          <a:cs typeface="Times New Roman"/>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Times New Roman"/>
          <a:ea typeface="Times New Roman"/>
          <a:cs typeface="Times New Roman"/>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Times New Roman"/>
          <a:ea typeface="Times New Roman"/>
          <a:cs typeface="Times New Roman"/>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Times New Roman"/>
          <a:ea typeface="Times New Roman"/>
          <a:cs typeface="Times New Roman"/>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Times New Roman"/>
          <a:ea typeface="Times New Roman"/>
          <a:cs typeface="Times New Roman"/>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17"/>
          <p:cNvSpPr/>
          <p:nvPr>
            <p:ph type="sldImg"/>
          </p:nvPr>
        </p:nvSpPr>
        <p:spPr>
          <a:xfrm>
            <a:off x="1143000" y="685800"/>
            <a:ext cx="4572000" cy="3429000"/>
          </a:xfrm>
          <a:prstGeom prst="rect">
            <a:avLst/>
          </a:prstGeom>
        </p:spPr>
        <p:txBody>
          <a:bodyPr/>
          <a:lstStyle/>
          <a:p>
            <a:pPr/>
          </a:p>
        </p:txBody>
      </p:sp>
      <p:sp>
        <p:nvSpPr>
          <p:cNvPr id="18" name="Shape 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a:latin typeface="+mj-lt"/>
        <a:ea typeface="+mj-ea"/>
        <a:cs typeface="+mj-cs"/>
        <a:sym typeface="Helvetica Neue"/>
      </a:defRPr>
    </a:lvl1pPr>
    <a:lvl2pPr indent="228600" latinLnBrk="0">
      <a:defRPr>
        <a:latin typeface="+mj-lt"/>
        <a:ea typeface="+mj-ea"/>
        <a:cs typeface="+mj-cs"/>
        <a:sym typeface="Helvetica Neue"/>
      </a:defRPr>
    </a:lvl2pPr>
    <a:lvl3pPr indent="457200" latinLnBrk="0">
      <a:defRPr>
        <a:latin typeface="+mj-lt"/>
        <a:ea typeface="+mj-ea"/>
        <a:cs typeface="+mj-cs"/>
        <a:sym typeface="Helvetica Neue"/>
      </a:defRPr>
    </a:lvl3pPr>
    <a:lvl4pPr indent="685800" latinLnBrk="0">
      <a:defRPr>
        <a:latin typeface="+mj-lt"/>
        <a:ea typeface="+mj-ea"/>
        <a:cs typeface="+mj-cs"/>
        <a:sym typeface="Helvetica Neue"/>
      </a:defRPr>
    </a:lvl4pPr>
    <a:lvl5pPr indent="914400" latinLnBrk="0">
      <a:defRPr>
        <a:latin typeface="+mj-lt"/>
        <a:ea typeface="+mj-ea"/>
        <a:cs typeface="+mj-cs"/>
        <a:sym typeface="Helvetica Neue"/>
      </a:defRPr>
    </a:lvl5pPr>
    <a:lvl6pPr indent="1143000" latinLnBrk="0">
      <a:defRPr>
        <a:latin typeface="+mj-lt"/>
        <a:ea typeface="+mj-ea"/>
        <a:cs typeface="+mj-cs"/>
        <a:sym typeface="Helvetica Neue"/>
      </a:defRPr>
    </a:lvl6pPr>
    <a:lvl7pPr indent="1371600" latinLnBrk="0">
      <a:defRPr>
        <a:latin typeface="+mj-lt"/>
        <a:ea typeface="+mj-ea"/>
        <a:cs typeface="+mj-cs"/>
        <a:sym typeface="Helvetica Neue"/>
      </a:defRPr>
    </a:lvl7pPr>
    <a:lvl8pPr indent="1600200" latinLnBrk="0">
      <a:defRPr>
        <a:latin typeface="+mj-lt"/>
        <a:ea typeface="+mj-ea"/>
        <a:cs typeface="+mj-cs"/>
        <a:sym typeface="Helvetica Neue"/>
      </a:defRPr>
    </a:lvl8pPr>
    <a:lvl9pPr indent="1828800" latinLnBrk="0">
      <a:defRPr>
        <a:latin typeface="+mj-lt"/>
        <a:ea typeface="+mj-ea"/>
        <a:cs typeface="+mj-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1" name="Shape 1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6699FF"/>
            </a:gs>
            <a:gs pos="50000">
              <a:schemeClr val="accent2"/>
            </a:gs>
            <a:gs pos="100000">
              <a:srgbClr val="6699FF"/>
            </a:gs>
          </a:gsLst>
          <a:lin ang="18900000" scaled="0"/>
        </a:gradFill>
      </p:bgPr>
    </p:bg>
    <p:spTree>
      <p:nvGrpSpPr>
        <p:cNvPr id="1" name=""/>
        <p:cNvGrpSpPr/>
        <p:nvPr/>
      </p:nvGrpSpPr>
      <p:grpSpPr>
        <a:xfrm>
          <a:off x="0" y="0"/>
          <a:ext cx="0" cy="0"/>
          <a:chOff x="0" y="0"/>
          <a:chExt cx="0" cy="0"/>
        </a:xfrm>
      </p:grpSpPr>
      <p:sp>
        <p:nvSpPr>
          <p:cNvPr id="2" name="Shape 2"/>
          <p:cNvSpPr/>
          <p:nvPr>
            <p:ph type="title"/>
          </p:nvPr>
        </p:nvSpPr>
        <p:spPr>
          <a:xfrm>
            <a:off x="457200" y="92074"/>
            <a:ext cx="8229600" cy="1508127"/>
          </a:xfrm>
          <a:prstGeom prst="rect">
            <a:avLst/>
          </a:prstGeom>
          <a:ln w="12700">
            <a:miter lim="400000"/>
          </a:ln>
        </p:spPr>
        <p:txBody>
          <a:bodyPr lIns="45719" rIns="45719" anchor="ctr"/>
          <a:lstStyle/>
          <a:p>
            <a:pPr/>
          </a:p>
        </p:txBody>
      </p:sp>
      <p:sp>
        <p:nvSpPr>
          <p:cNvPr id="3" name="Shape 3"/>
          <p:cNvSpPr/>
          <p:nvPr>
            <p:ph type="body" idx="1"/>
          </p:nvPr>
        </p:nvSpPr>
        <p:spPr>
          <a:xfrm>
            <a:off x="457200" y="1600200"/>
            <a:ext cx="8229600" cy="5257800"/>
          </a:xfrm>
          <a:prstGeom prst="rect">
            <a:avLst/>
          </a:prstGeom>
          <a:ln w="12700">
            <a:miter lim="400000"/>
          </a:ln>
        </p:spPr>
        <p:txBody>
          <a:bodyPr lIns="45719" rIns="45719"/>
          <a:lstStyle/>
          <a:p>
            <a:pPr/>
          </a:p>
        </p:txBody>
      </p:sp>
      <p:sp>
        <p:nvSpPr>
          <p:cNvPr id="4" name="Shape 4"/>
          <p:cNvSpPr/>
          <p:nvPr>
            <p:ph type="sldNum" sz="quarter" idx="2"/>
          </p:nvPr>
        </p:nvSpPr>
        <p:spPr>
          <a:xfrm>
            <a:off x="8176259" y="6248400"/>
            <a:ext cx="281941" cy="287087"/>
          </a:xfrm>
          <a:prstGeom prst="rect">
            <a:avLst/>
          </a:prstGeom>
          <a:ln w="12700">
            <a:miter lim="400000"/>
          </a:ln>
        </p:spPr>
        <p:txBody>
          <a:bodyPr wrap="none" lIns="45719" rIns="45719">
            <a:spAutoFit/>
          </a:bodyPr>
          <a:lstStyle>
            <a:lvl1pPr algn="r">
              <a:defRPr sz="1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Times New Roman"/>
          <a:ea typeface="Times New Roman"/>
          <a:cs typeface="Times New Roman"/>
          <a:sym typeface="Times New Roman"/>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Times New Roman"/>
          <a:ea typeface="Times New Roman"/>
          <a:cs typeface="Times New Roman"/>
          <a:sym typeface="Times New Roman"/>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Times New Roman"/>
          <a:ea typeface="Times New Roman"/>
          <a:cs typeface="Times New Roman"/>
          <a:sym typeface="Times New Roman"/>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Times New Roman"/>
          <a:ea typeface="Times New Roman"/>
          <a:cs typeface="Times New Roman"/>
          <a:sym typeface="Times New Roman"/>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Times New Roman"/>
          <a:ea typeface="Times New Roman"/>
          <a:cs typeface="Times New Roman"/>
          <a:sym typeface="Times New Roman"/>
        </a:defRPr>
      </a:lvl5pPr>
      <a:lvl6pPr marL="0" marR="0" indent="4572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Times New Roman"/>
          <a:ea typeface="Times New Roman"/>
          <a:cs typeface="Times New Roman"/>
          <a:sym typeface="Times New Roman"/>
        </a:defRPr>
      </a:lvl6pPr>
      <a:lvl7pPr marL="0" marR="0" indent="9144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Times New Roman"/>
          <a:ea typeface="Times New Roman"/>
          <a:cs typeface="Times New Roman"/>
          <a:sym typeface="Times New Roman"/>
        </a:defRPr>
      </a:lvl7pPr>
      <a:lvl8pPr marL="0" marR="0" indent="13716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Times New Roman"/>
          <a:ea typeface="Times New Roman"/>
          <a:cs typeface="Times New Roman"/>
          <a:sym typeface="Times New Roman"/>
        </a:defRPr>
      </a:lvl8pPr>
      <a:lvl9pPr marL="0" marR="0" indent="18288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Times New Roman"/>
          <a:ea typeface="Times New Roman"/>
          <a:cs typeface="Times New Roman"/>
          <a:sym typeface="Times New Roman"/>
        </a:defRPr>
      </a:lvl9pPr>
    </p:titleStyle>
    <p:bodyStyle>
      <a:lvl1pPr marL="342900" marR="0" indent="-3429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Times New Roman"/>
          <a:ea typeface="Times New Roman"/>
          <a:cs typeface="Times New Roman"/>
          <a:sym typeface="Times New Roman"/>
        </a:defRPr>
      </a:lvl1pPr>
      <a:lvl2pPr marL="783771" marR="0" indent="-326571"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Times New Roman"/>
          <a:ea typeface="Times New Roman"/>
          <a:cs typeface="Times New Roman"/>
          <a:sym typeface="Times New Roman"/>
        </a:defRPr>
      </a:lvl2pPr>
      <a:lvl3pPr marL="1219200" marR="0" indent="-3048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Times New Roman"/>
          <a:ea typeface="Times New Roman"/>
          <a:cs typeface="Times New Roman"/>
          <a:sym typeface="Times New Roman"/>
        </a:defRPr>
      </a:lvl3pPr>
      <a:lvl4pPr marL="1737360" marR="0" indent="-36576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Times New Roman"/>
          <a:ea typeface="Times New Roman"/>
          <a:cs typeface="Times New Roman"/>
          <a:sym typeface="Times New Roman"/>
        </a:defRPr>
      </a:lvl4pPr>
      <a:lvl5pPr marL="2235200" marR="0" indent="-4064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Times New Roman"/>
          <a:ea typeface="Times New Roman"/>
          <a:cs typeface="Times New Roman"/>
          <a:sym typeface="Times New Roman"/>
        </a:defRPr>
      </a:lvl5pPr>
      <a:lvl6pPr marL="2692400" marR="0" indent="-4064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Times New Roman"/>
          <a:ea typeface="Times New Roman"/>
          <a:cs typeface="Times New Roman"/>
          <a:sym typeface="Times New Roman"/>
        </a:defRPr>
      </a:lvl6pPr>
      <a:lvl7pPr marL="3149600" marR="0" indent="-4064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Times New Roman"/>
          <a:ea typeface="Times New Roman"/>
          <a:cs typeface="Times New Roman"/>
          <a:sym typeface="Times New Roman"/>
        </a:defRPr>
      </a:lvl7pPr>
      <a:lvl8pPr marL="3606800" marR="0" indent="-4064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Times New Roman"/>
          <a:ea typeface="Times New Roman"/>
          <a:cs typeface="Times New Roman"/>
          <a:sym typeface="Times New Roman"/>
        </a:defRPr>
      </a:lvl8pPr>
      <a:lvl9pPr marL="4064000" marR="0" indent="-4064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Times New Roman"/>
          <a:ea typeface="Times New Roman"/>
          <a:cs typeface="Times New Roman"/>
          <a:sym typeface="Times New Roman"/>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1pPr>
      <a:lvl2pPr marL="0" marR="0" indent="45720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2pPr>
      <a:lvl3pPr marL="0" marR="0" indent="91440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3pPr>
      <a:lvl4pPr marL="0" marR="0" indent="137160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4pPr>
      <a:lvl5pPr marL="0" marR="0" indent="182880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5pPr>
      <a:lvl6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6pPr>
      <a:lvl7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7pPr>
      <a:lvl8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8pPr>
      <a:lvl9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jpe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e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e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jpe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jpe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e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eg"/></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 name="0527069.jpeg"/>
          <p:cNvPicPr>
            <a:picLocks noChangeAspect="1"/>
          </p:cNvPicPr>
          <p:nvPr/>
        </p:nvPicPr>
        <p:blipFill>
          <a:blip r:embed="rId2">
            <a:extLst/>
          </a:blip>
          <a:srcRect l="0" t="13999" r="0" b="12666"/>
          <a:stretch>
            <a:fillRect/>
          </a:stretch>
        </p:blipFill>
        <p:spPr>
          <a:xfrm>
            <a:off x="762000" y="762000"/>
            <a:ext cx="7620000" cy="4191000"/>
          </a:xfrm>
          <a:prstGeom prst="rect">
            <a:avLst/>
          </a:prstGeom>
          <a:ln>
            <a:solidFill>
              <a:srgbClr val="FFFFFF"/>
            </a:solidFill>
          </a:ln>
          <a:effectLst>
            <a:outerShdw sx="100000" sy="100000" kx="0" ky="0" algn="b" rotWithShape="0" blurRad="63500" dist="35921" dir="2700000">
              <a:srgbClr val="000000"/>
            </a:outerShdw>
          </a:effectLst>
        </p:spPr>
      </p:pic>
      <p:sp>
        <p:nvSpPr>
          <p:cNvPr id="21" name="Shape 21"/>
          <p:cNvSpPr/>
          <p:nvPr/>
        </p:nvSpPr>
        <p:spPr>
          <a:xfrm>
            <a:off x="-1" y="0"/>
            <a:ext cx="9144002" cy="13631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lvl1pPr>
              <a:spcBef>
                <a:spcPts val="2600"/>
              </a:spcBef>
              <a:defRPr b="1" sz="4400">
                <a:solidFill>
                  <a:srgbClr val="FFFFFF"/>
                </a:solidFill>
              </a:defRPr>
            </a:lvl1pPr>
          </a:lstStyle>
          <a:p>
            <a:pPr/>
            <a:r>
              <a:t>	 REVELATION                  						    SEMINAR</a:t>
            </a:r>
          </a:p>
        </p:txBody>
      </p:sp>
      <p:sp>
        <p:nvSpPr>
          <p:cNvPr id="22" name="Shape 22"/>
          <p:cNvSpPr/>
          <p:nvPr/>
        </p:nvSpPr>
        <p:spPr>
          <a:xfrm>
            <a:off x="762000" y="5181600"/>
            <a:ext cx="7543800" cy="13631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2600"/>
              </a:spcBef>
              <a:defRPr b="1" sz="4400">
                <a:solidFill>
                  <a:srgbClr val="FFFFFF"/>
                </a:solidFill>
              </a:defRPr>
            </a:lvl1pPr>
          </a:lstStyle>
          <a:p>
            <a:pPr/>
            <a:r>
              <a:t>#8 Revelation’s amazing  space city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6"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47" name="Shape 47"/>
          <p:cNvSpPr/>
          <p:nvPr/>
        </p:nvSpPr>
        <p:spPr>
          <a:xfrm>
            <a:off x="-1" y="0"/>
            <a:ext cx="9144002" cy="2083316"/>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4. Where will this colossal </a:t>
            </a:r>
          </a:p>
          <a:p>
            <a:pPr algn="ctr">
              <a:defRPr b="1" sz="4400">
                <a:solidFill>
                  <a:srgbClr val="FFFFFF"/>
                </a:solidFill>
              </a:defRPr>
            </a:pPr>
            <a:r>
              <a:t>space city land?</a:t>
            </a:r>
          </a:p>
          <a:p>
            <a:pPr algn="ctr">
              <a:spcBef>
                <a:spcPts val="1900"/>
              </a:spcBef>
              <a:defRPr b="1" sz="3200">
                <a:solidFill>
                  <a:srgbClr val="FFFFFF"/>
                </a:solidFill>
              </a:defRPr>
            </a:pPr>
            <a:r>
              <a:t>Zechariah 14:1, 4, 5, 10  (1388)</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 name="0503021.jpeg"/>
          <p:cNvPicPr>
            <a:picLocks noChangeAspect="1"/>
          </p:cNvPicPr>
          <p:nvPr/>
        </p:nvPicPr>
        <p:blipFill>
          <a:blip r:embed="rId2">
            <a:extLst/>
          </a:blip>
          <a:srcRect l="63000" t="0" r="0" b="63000"/>
          <a:stretch>
            <a:fillRect/>
          </a:stretch>
        </p:blipFill>
        <p:spPr>
          <a:xfrm>
            <a:off x="-1" y="-1"/>
            <a:ext cx="9144002" cy="6858002"/>
          </a:xfrm>
          <a:prstGeom prst="rect">
            <a:avLst/>
          </a:prstGeom>
          <a:ln w="12700">
            <a:miter lim="400000"/>
          </a:ln>
        </p:spPr>
      </p:pic>
      <p:sp>
        <p:nvSpPr>
          <p:cNvPr id="50" name="Shape 50"/>
          <p:cNvSpPr/>
          <p:nvPr/>
        </p:nvSpPr>
        <p:spPr>
          <a:xfrm>
            <a:off x="-1" y="0"/>
            <a:ext cx="9144002" cy="136310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pPr>
            <a:r>
              <a:t>At the site of the</a:t>
            </a:r>
            <a:r>
              <a:rPr>
                <a:solidFill>
                  <a:srgbClr val="FF0000"/>
                </a:solidFill>
              </a:rPr>
              <a:t> Mount </a:t>
            </a:r>
            <a:r>
              <a:t>of</a:t>
            </a:r>
            <a:r>
              <a:rPr>
                <a:solidFill>
                  <a:srgbClr val="FF0000"/>
                </a:solidFill>
              </a:rPr>
              <a:t> Olives</a:t>
            </a:r>
            <a:r>
              <a:t>,</a:t>
            </a:r>
            <a:r>
              <a:rPr>
                <a:solidFill>
                  <a:srgbClr val="FF0000"/>
                </a:solidFill>
              </a:rPr>
              <a:t> </a:t>
            </a:r>
            <a:r>
              <a:t>which is before</a:t>
            </a:r>
            <a:r>
              <a:rPr>
                <a:solidFill>
                  <a:srgbClr val="FF0000"/>
                </a:solidFill>
              </a:rPr>
              <a:t> Jerusalem</a:t>
            </a: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50"/>
                                        </p:tgtEl>
                                        <p:attrNameLst>
                                          <p:attrName>style.visibility</p:attrName>
                                        </p:attrNameLst>
                                      </p:cBhvr>
                                      <p:to>
                                        <p:strVal val="visible"/>
                                      </p:to>
                                    </p:set>
                                    <p:animEffect filter="wipe(up)" transition="in">
                                      <p:cBhvr>
                                        <p:cTn id="7" dur="1000"/>
                                        <p:tgtEl>
                                          <p:spTgt spid="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2" name="image.png"/>
          <p:cNvPicPr>
            <a:picLocks noChangeAspect="1"/>
          </p:cNvPicPr>
          <p:nvPr/>
        </p:nvPicPr>
        <p:blipFill>
          <a:blip r:embed="rId2">
            <a:extLst/>
          </a:blip>
          <a:srcRect l="54167" t="0" r="0" b="54167"/>
          <a:stretch>
            <a:fillRect/>
          </a:stretch>
        </p:blipFill>
        <p:spPr>
          <a:xfrm>
            <a:off x="0" y="-1"/>
            <a:ext cx="9144000" cy="6858002"/>
          </a:xfrm>
          <a:prstGeom prst="rect">
            <a:avLst/>
          </a:prstGeom>
          <a:ln w="12700">
            <a:miter lim="400000"/>
          </a:ln>
        </p:spPr>
      </p:pic>
      <p:sp>
        <p:nvSpPr>
          <p:cNvPr id="53" name="Shape 53"/>
          <p:cNvSpPr/>
          <p:nvPr/>
        </p:nvSpPr>
        <p:spPr>
          <a:xfrm>
            <a:off x="0" y="0"/>
            <a:ext cx="5562600" cy="3378716"/>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p>
            <a:pPr>
              <a:spcBef>
                <a:spcPts val="2600"/>
              </a:spcBef>
              <a:defRPr b="1" sz="4400"/>
            </a:pPr>
            <a:r>
              <a:t>5. The city is perfectly square. What is the distance around the city?</a:t>
            </a:r>
          </a:p>
          <a:p>
            <a:pPr>
              <a:spcBef>
                <a:spcPts val="1900"/>
              </a:spcBef>
              <a:defRPr b="1" sz="3200"/>
            </a:pPr>
            <a:r>
              <a:t>Revelation 21:16  (1824)</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5" name="image.png"/>
          <p:cNvPicPr>
            <a:picLocks noChangeAspect="1"/>
          </p:cNvPicPr>
          <p:nvPr/>
        </p:nvPicPr>
        <p:blipFill>
          <a:blip r:embed="rId2">
            <a:extLst/>
          </a:blip>
          <a:srcRect l="22500" t="22500" r="12500" b="12500"/>
          <a:stretch>
            <a:fillRect/>
          </a:stretch>
        </p:blipFill>
        <p:spPr>
          <a:xfrm>
            <a:off x="-1" y="-1"/>
            <a:ext cx="9144002" cy="6858002"/>
          </a:xfrm>
          <a:prstGeom prst="rect">
            <a:avLst/>
          </a:prstGeom>
          <a:ln w="12700">
            <a:miter lim="400000"/>
          </a:ln>
        </p:spPr>
      </p:pic>
      <p:sp>
        <p:nvSpPr>
          <p:cNvPr id="56" name="Shape 56"/>
          <p:cNvSpPr/>
          <p:nvPr/>
        </p:nvSpPr>
        <p:spPr>
          <a:xfrm>
            <a:off x="-1" y="1828800"/>
            <a:ext cx="9144002" cy="71540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2600"/>
              </a:spcBef>
              <a:defRPr b="1" sz="4400">
                <a:solidFill>
                  <a:srgbClr val="FF0000"/>
                </a:solidFill>
              </a:defRPr>
            </a:lvl1pPr>
          </a:lstStyle>
          <a:p>
            <a:pPr/>
            <a:r>
              <a:t>12,000 furlongs</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56"/>
                                        </p:tgtEl>
                                        <p:attrNameLst>
                                          <p:attrName>style.visibility</p:attrName>
                                        </p:attrNameLst>
                                      </p:cBhvr>
                                      <p:to>
                                        <p:strVal val="visible"/>
                                      </p:to>
                                    </p:set>
                                    <p:animEffect filter="wipe(up)" transition="in">
                                      <p:cBhvr>
                                        <p:cTn id="7" dur="1000"/>
                                        <p:tgtEl>
                                          <p:spTgt spid="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FFFF00"/>
            </a:gs>
            <a:gs pos="100000">
              <a:srgbClr val="FFFFAA"/>
            </a:gs>
          </a:gsLst>
          <a:path path="circle">
            <a:fillToRect l="50000" t="50000" r="50000" b="50000"/>
          </a:path>
        </a:gradFill>
      </p:bgPr>
    </p:bg>
    <p:spTree>
      <p:nvGrpSpPr>
        <p:cNvPr id="1" name=""/>
        <p:cNvGrpSpPr/>
        <p:nvPr/>
      </p:nvGrpSpPr>
      <p:grpSpPr>
        <a:xfrm>
          <a:off x="0" y="0"/>
          <a:ext cx="0" cy="0"/>
          <a:chOff x="0" y="0"/>
          <a:chExt cx="0" cy="0"/>
        </a:xfrm>
      </p:grpSpPr>
      <p:sp>
        <p:nvSpPr>
          <p:cNvPr id="58" name="Shape 58"/>
          <p:cNvSpPr/>
          <p:nvPr/>
        </p:nvSpPr>
        <p:spPr>
          <a:xfrm>
            <a:off x="-1" y="914400"/>
            <a:ext cx="9144002" cy="4734581"/>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4800"/>
              </a:spcBef>
              <a:defRPr b="1" sz="8000">
                <a:solidFill>
                  <a:srgbClr val="CC0000"/>
                </a:solidFill>
              </a:defRPr>
            </a:pPr>
            <a:r>
              <a:t>AN </a:t>
            </a:r>
          </a:p>
          <a:p>
            <a:pPr algn="ctr">
              <a:spcBef>
                <a:spcPts val="4800"/>
              </a:spcBef>
              <a:defRPr b="1" sz="8000">
                <a:solidFill>
                  <a:srgbClr val="CC0000"/>
                </a:solidFill>
              </a:defRPr>
            </a:pPr>
            <a:r>
              <a:t>ARCHITECT’S</a:t>
            </a:r>
          </a:p>
          <a:p>
            <a:pPr algn="ctr">
              <a:spcBef>
                <a:spcPts val="4800"/>
              </a:spcBef>
              <a:defRPr b="1" sz="8000">
                <a:solidFill>
                  <a:srgbClr val="CC0000"/>
                </a:solidFill>
              </a:defRPr>
            </a:pPr>
            <a:r>
              <a:t> DREAM</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58"/>
                                        </p:tgtEl>
                                        <p:attrNameLst>
                                          <p:attrName>style.visibility</p:attrName>
                                        </p:attrNameLst>
                                      </p:cBhvr>
                                      <p:to>
                                        <p:strVal val="visible"/>
                                      </p:to>
                                    </p:set>
                                    <p:animEffect filter="wipe(up)" transition="in">
                                      <p:cBhvr>
                                        <p:cTn id="7" dur="1000"/>
                                        <p:tgtEl>
                                          <p:spTgt spid="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0" name="image.png"/>
          <p:cNvPicPr>
            <a:picLocks noChangeAspect="1"/>
          </p:cNvPicPr>
          <p:nvPr/>
        </p:nvPicPr>
        <p:blipFill>
          <a:blip r:embed="rId2">
            <a:extLst/>
          </a:blip>
          <a:srcRect l="8555" t="0" r="6666" b="15222"/>
          <a:stretch>
            <a:fillRect/>
          </a:stretch>
        </p:blipFill>
        <p:spPr>
          <a:xfrm>
            <a:off x="-1" y="-1"/>
            <a:ext cx="9144002" cy="6858002"/>
          </a:xfrm>
          <a:prstGeom prst="rect">
            <a:avLst/>
          </a:prstGeom>
          <a:ln w="12700">
            <a:miter lim="400000"/>
          </a:ln>
        </p:spPr>
      </p:pic>
      <p:sp>
        <p:nvSpPr>
          <p:cNvPr id="61" name="Shape 61"/>
          <p:cNvSpPr/>
          <p:nvPr/>
        </p:nvSpPr>
        <p:spPr>
          <a:xfrm>
            <a:off x="-1" y="0"/>
            <a:ext cx="9144002" cy="3200916"/>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spcBef>
                <a:spcPts val="2600"/>
              </a:spcBef>
              <a:defRPr b="1" sz="4400">
                <a:solidFill>
                  <a:srgbClr val="FFFFFF"/>
                </a:solidFill>
              </a:defRPr>
            </a:pPr>
            <a:r>
              <a:t>6. What else does the book of Revelation say about this amazing city?</a:t>
            </a:r>
          </a:p>
          <a:p>
            <a:pPr>
              <a:spcBef>
                <a:spcPts val="1900"/>
              </a:spcBef>
              <a:defRPr b="1" sz="3200">
                <a:solidFill>
                  <a:srgbClr val="FFFFFF"/>
                </a:solidFill>
              </a:defRPr>
            </a:pPr>
            <a:r>
              <a:t>Revelation 21:10-27  </a:t>
            </a:r>
          </a:p>
          <a:p>
            <a:pPr>
              <a:defRPr b="1" sz="3200">
                <a:solidFill>
                  <a:srgbClr val="FFFFFF"/>
                </a:solidFill>
              </a:defRPr>
            </a:pPr>
            <a:r>
              <a:t>(1824)</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 name="Shape 63"/>
          <p:cNvSpPr/>
          <p:nvPr/>
        </p:nvSpPr>
        <p:spPr>
          <a:xfrm>
            <a:off x="0" y="1936750"/>
            <a:ext cx="4038600" cy="13631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spcBef>
                <a:spcPts val="2600"/>
              </a:spcBef>
              <a:defRPr b="1" sz="4400">
                <a:solidFill>
                  <a:srgbClr val="FFFFFF"/>
                </a:solidFill>
              </a:defRPr>
            </a:pPr>
            <a:r>
              <a:t>a) It has the glory of </a:t>
            </a:r>
            <a:r>
              <a:rPr>
                <a:solidFill>
                  <a:srgbClr val="FF0000"/>
                </a:solidFill>
              </a:rPr>
              <a:t>God</a:t>
            </a:r>
            <a:r>
              <a:t>.</a:t>
            </a:r>
          </a:p>
        </p:txBody>
      </p:sp>
      <p:pic>
        <p:nvPicPr>
          <p:cNvPr id="64" name="image.png"/>
          <p:cNvPicPr>
            <a:picLocks noChangeAspect="1"/>
          </p:cNvPicPr>
          <p:nvPr/>
        </p:nvPicPr>
        <p:blipFill>
          <a:blip r:embed="rId2">
            <a:extLst/>
          </a:blip>
          <a:srcRect l="28334" t="59" r="24166" b="40454"/>
          <a:stretch>
            <a:fillRect/>
          </a:stretch>
        </p:blipFill>
        <p:spPr>
          <a:xfrm>
            <a:off x="4114800" y="-1"/>
            <a:ext cx="5029200" cy="6858002"/>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63"/>
                                        </p:tgtEl>
                                        <p:attrNameLst>
                                          <p:attrName>style.visibility</p:attrName>
                                        </p:attrNameLst>
                                      </p:cBhvr>
                                      <p:to>
                                        <p:strVal val="visible"/>
                                      </p:to>
                                    </p:set>
                                    <p:animEffect filter="wipe(up)" transition="in">
                                      <p:cBhvr>
                                        <p:cTn id="7" dur="1000"/>
                                        <p:tgtEl>
                                          <p:spTgt spid="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 name="Shape 66"/>
          <p:cNvSpPr/>
          <p:nvPr/>
        </p:nvSpPr>
        <p:spPr>
          <a:xfrm>
            <a:off x="0" y="1143000"/>
            <a:ext cx="4038600" cy="364148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spcBef>
                <a:spcPts val="2600"/>
              </a:spcBef>
              <a:defRPr b="1" sz="4400">
                <a:solidFill>
                  <a:srgbClr val="FFFFFF"/>
                </a:solidFill>
              </a:defRPr>
            </a:pPr>
            <a:r>
              <a:t>b) The wall is made of </a:t>
            </a:r>
            <a:r>
              <a:rPr>
                <a:solidFill>
                  <a:srgbClr val="FF0000"/>
                </a:solidFill>
              </a:rPr>
              <a:t>Jasper</a:t>
            </a:r>
            <a:r>
              <a:t> and is </a:t>
            </a:r>
            <a:r>
              <a:rPr>
                <a:solidFill>
                  <a:srgbClr val="FF0000"/>
                </a:solidFill>
              </a:rPr>
              <a:t>144</a:t>
            </a:r>
            <a:r>
              <a:t> cubits high.</a:t>
            </a:r>
          </a:p>
          <a:p>
            <a:pPr algn="ctr">
              <a:spcBef>
                <a:spcPts val="2600"/>
              </a:spcBef>
              <a:defRPr b="1" sz="4400">
                <a:solidFill>
                  <a:srgbClr val="FFFFFF"/>
                </a:solidFill>
              </a:defRPr>
            </a:pPr>
            <a:r>
              <a:t>vs.12, 17, 18</a:t>
            </a:r>
          </a:p>
        </p:txBody>
      </p:sp>
      <p:pic>
        <p:nvPicPr>
          <p:cNvPr id="67" name="image.png"/>
          <p:cNvPicPr>
            <a:picLocks noChangeAspect="1"/>
          </p:cNvPicPr>
          <p:nvPr/>
        </p:nvPicPr>
        <p:blipFill>
          <a:blip r:embed="rId2">
            <a:extLst/>
          </a:blip>
          <a:srcRect l="28334" t="59" r="24166" b="40454"/>
          <a:stretch>
            <a:fillRect/>
          </a:stretch>
        </p:blipFill>
        <p:spPr>
          <a:xfrm>
            <a:off x="4114800" y="-1"/>
            <a:ext cx="5029200" cy="6858002"/>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66"/>
                                        </p:tgtEl>
                                        <p:attrNameLst>
                                          <p:attrName>style.visibility</p:attrName>
                                        </p:attrNameLst>
                                      </p:cBhvr>
                                      <p:to>
                                        <p:strVal val="visible"/>
                                      </p:to>
                                    </p:set>
                                    <p:animEffect filter="wipe(up)" transition="in">
                                      <p:cBhvr>
                                        <p:cTn id="7" dur="10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 grpId="1"/>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 name="Shape 69"/>
          <p:cNvSpPr/>
          <p:nvPr/>
        </p:nvSpPr>
        <p:spPr>
          <a:xfrm>
            <a:off x="0" y="609600"/>
            <a:ext cx="4038600" cy="428918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spcBef>
                <a:spcPts val="2600"/>
              </a:spcBef>
              <a:defRPr b="1" sz="4400">
                <a:solidFill>
                  <a:srgbClr val="FFFFFF"/>
                </a:solidFill>
              </a:defRPr>
            </a:pPr>
            <a:r>
              <a:t>c) It has </a:t>
            </a:r>
            <a:r>
              <a:rPr>
                <a:solidFill>
                  <a:srgbClr val="FF0000"/>
                </a:solidFill>
              </a:rPr>
              <a:t>twelve</a:t>
            </a:r>
            <a:r>
              <a:t> gates </a:t>
            </a:r>
            <a:r>
              <a:rPr>
                <a:solidFill>
                  <a:srgbClr val="FF0000"/>
                </a:solidFill>
              </a:rPr>
              <a:t>three</a:t>
            </a:r>
            <a:r>
              <a:t> on each side. The gates are made of </a:t>
            </a:r>
            <a:r>
              <a:rPr>
                <a:solidFill>
                  <a:srgbClr val="FF0000"/>
                </a:solidFill>
              </a:rPr>
              <a:t>pearl</a:t>
            </a:r>
            <a:r>
              <a:t>.</a:t>
            </a:r>
          </a:p>
          <a:p>
            <a:pPr algn="ctr">
              <a:spcBef>
                <a:spcPts val="2600"/>
              </a:spcBef>
              <a:defRPr b="1" sz="4400">
                <a:solidFill>
                  <a:srgbClr val="FFFFFF"/>
                </a:solidFill>
              </a:defRPr>
            </a:pPr>
            <a:r>
              <a:t>vs.12, 13, 21</a:t>
            </a:r>
          </a:p>
        </p:txBody>
      </p:sp>
      <p:pic>
        <p:nvPicPr>
          <p:cNvPr id="70" name="image.png"/>
          <p:cNvPicPr>
            <a:picLocks noChangeAspect="1"/>
          </p:cNvPicPr>
          <p:nvPr/>
        </p:nvPicPr>
        <p:blipFill>
          <a:blip r:embed="rId2">
            <a:extLst/>
          </a:blip>
          <a:srcRect l="28334" t="59" r="24166" b="40454"/>
          <a:stretch>
            <a:fillRect/>
          </a:stretch>
        </p:blipFill>
        <p:spPr>
          <a:xfrm>
            <a:off x="4114800" y="-1"/>
            <a:ext cx="5029200" cy="6858002"/>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69"/>
                                        </p:tgtEl>
                                        <p:attrNameLst>
                                          <p:attrName>style.visibility</p:attrName>
                                        </p:attrNameLst>
                                      </p:cBhvr>
                                      <p:to>
                                        <p:strVal val="visible"/>
                                      </p:to>
                                    </p:set>
                                    <p:animEffect filter="wipe(up)" transition="in">
                                      <p:cBhvr>
                                        <p:cTn id="7" dur="1000"/>
                                        <p:tgtEl>
                                          <p:spTgt spid="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 grpId="1"/>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 name="Shape 72"/>
          <p:cNvSpPr/>
          <p:nvPr/>
        </p:nvSpPr>
        <p:spPr>
          <a:xfrm>
            <a:off x="0" y="614362"/>
            <a:ext cx="4038600" cy="4289183"/>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spcBef>
                <a:spcPts val="2600"/>
              </a:spcBef>
              <a:defRPr b="1" sz="4400">
                <a:solidFill>
                  <a:srgbClr val="FFFFFF"/>
                </a:solidFill>
              </a:defRPr>
            </a:pPr>
            <a:r>
              <a:t>d) The city has </a:t>
            </a:r>
            <a:r>
              <a:rPr>
                <a:solidFill>
                  <a:srgbClr val="FF0000"/>
                </a:solidFill>
              </a:rPr>
              <a:t>twelve</a:t>
            </a:r>
            <a:r>
              <a:t> foundations each made of a precious </a:t>
            </a:r>
            <a:r>
              <a:rPr>
                <a:solidFill>
                  <a:srgbClr val="FF0000"/>
                </a:solidFill>
              </a:rPr>
              <a:t>stone</a:t>
            </a:r>
            <a:r>
              <a:t>.</a:t>
            </a:r>
          </a:p>
          <a:p>
            <a:pPr algn="ctr">
              <a:spcBef>
                <a:spcPts val="2600"/>
              </a:spcBef>
              <a:defRPr b="1" sz="4400">
                <a:solidFill>
                  <a:srgbClr val="FFFFFF"/>
                </a:solidFill>
              </a:defRPr>
            </a:pPr>
            <a:r>
              <a:t>vs.19</a:t>
            </a:r>
          </a:p>
        </p:txBody>
      </p:sp>
      <p:pic>
        <p:nvPicPr>
          <p:cNvPr id="73" name="image.png"/>
          <p:cNvPicPr>
            <a:picLocks noChangeAspect="1"/>
          </p:cNvPicPr>
          <p:nvPr/>
        </p:nvPicPr>
        <p:blipFill>
          <a:blip r:embed="rId2">
            <a:extLst/>
          </a:blip>
          <a:srcRect l="28334" t="59" r="24166" b="40454"/>
          <a:stretch>
            <a:fillRect/>
          </a:stretch>
        </p:blipFill>
        <p:spPr>
          <a:xfrm>
            <a:off x="4114800" y="-1"/>
            <a:ext cx="5029200" cy="6858002"/>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72"/>
                                        </p:tgtEl>
                                        <p:attrNameLst>
                                          <p:attrName>style.visibility</p:attrName>
                                        </p:attrNameLst>
                                      </p:cBhvr>
                                      <p:to>
                                        <p:strVal val="visible"/>
                                      </p:to>
                                    </p:set>
                                    <p:animEffect filter="wipe(up)" transition="in">
                                      <p:cBhvr>
                                        <p:cTn id="7" dur="1000"/>
                                        <p:tgtEl>
                                          <p:spTgt spid="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 name="image.png"/>
          <p:cNvPicPr>
            <a:picLocks noChangeAspect="1"/>
          </p:cNvPicPr>
          <p:nvPr/>
        </p:nvPicPr>
        <p:blipFill>
          <a:blip r:embed="rId2">
            <a:extLst/>
          </a:blip>
          <a:srcRect l="17834" t="2499" r="2499" b="17834"/>
          <a:stretch>
            <a:fillRect/>
          </a:stretch>
        </p:blipFill>
        <p:spPr>
          <a:xfrm>
            <a:off x="0" y="-1"/>
            <a:ext cx="9144000" cy="6858002"/>
          </a:xfrm>
          <a:prstGeom prst="rect">
            <a:avLst/>
          </a:prstGeom>
          <a:ln w="12700">
            <a:miter lim="400000"/>
          </a:ln>
        </p:spPr>
      </p:pic>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 name="Shape 75"/>
          <p:cNvSpPr/>
          <p:nvPr/>
        </p:nvSpPr>
        <p:spPr>
          <a:xfrm>
            <a:off x="0" y="1541462"/>
            <a:ext cx="4038600" cy="2993783"/>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spcBef>
                <a:spcPts val="2600"/>
              </a:spcBef>
              <a:defRPr b="1" sz="4400">
                <a:solidFill>
                  <a:srgbClr val="FFFFFF"/>
                </a:solidFill>
              </a:defRPr>
            </a:pPr>
            <a:r>
              <a:t>e) The streets are made of pure </a:t>
            </a:r>
            <a:r>
              <a:rPr>
                <a:solidFill>
                  <a:srgbClr val="FF0000"/>
                </a:solidFill>
              </a:rPr>
              <a:t>gold</a:t>
            </a:r>
            <a:r>
              <a:t>.</a:t>
            </a:r>
          </a:p>
          <a:p>
            <a:pPr algn="ctr">
              <a:spcBef>
                <a:spcPts val="2600"/>
              </a:spcBef>
              <a:defRPr b="1" sz="4400">
                <a:solidFill>
                  <a:srgbClr val="FFFFFF"/>
                </a:solidFill>
              </a:defRPr>
            </a:pPr>
            <a:r>
              <a:t>vs.21</a:t>
            </a:r>
          </a:p>
        </p:txBody>
      </p:sp>
      <p:pic>
        <p:nvPicPr>
          <p:cNvPr id="76" name="image.png"/>
          <p:cNvPicPr>
            <a:picLocks noChangeAspect="1"/>
          </p:cNvPicPr>
          <p:nvPr/>
        </p:nvPicPr>
        <p:blipFill>
          <a:blip r:embed="rId2">
            <a:extLst/>
          </a:blip>
          <a:srcRect l="28334" t="59" r="24166" b="40454"/>
          <a:stretch>
            <a:fillRect/>
          </a:stretch>
        </p:blipFill>
        <p:spPr>
          <a:xfrm>
            <a:off x="4114800" y="-1"/>
            <a:ext cx="5029200" cy="6858002"/>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75"/>
                                        </p:tgtEl>
                                        <p:attrNameLst>
                                          <p:attrName>style.visibility</p:attrName>
                                        </p:attrNameLst>
                                      </p:cBhvr>
                                      <p:to>
                                        <p:strVal val="visible"/>
                                      </p:to>
                                    </p:set>
                                    <p:animEffect filter="wipe(up)" transition="in">
                                      <p:cBhvr>
                                        <p:cTn id="7" dur="1000"/>
                                        <p:tgtEl>
                                          <p:spTgt spid="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5" grpId="1"/>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Shape 78"/>
          <p:cNvSpPr/>
          <p:nvPr/>
        </p:nvSpPr>
        <p:spPr>
          <a:xfrm>
            <a:off x="0" y="1617662"/>
            <a:ext cx="4038600" cy="2346083"/>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spcBef>
                <a:spcPts val="2600"/>
              </a:spcBef>
              <a:defRPr b="1" sz="4400">
                <a:solidFill>
                  <a:srgbClr val="FFFFFF"/>
                </a:solidFill>
              </a:defRPr>
            </a:pPr>
            <a:r>
              <a:t>f) No need of </a:t>
            </a:r>
            <a:r>
              <a:rPr>
                <a:solidFill>
                  <a:srgbClr val="FF0000"/>
                </a:solidFill>
              </a:rPr>
              <a:t>sun</a:t>
            </a:r>
            <a:r>
              <a:t> or </a:t>
            </a:r>
            <a:r>
              <a:rPr>
                <a:solidFill>
                  <a:srgbClr val="FF0000"/>
                </a:solidFill>
              </a:rPr>
              <a:t>moon</a:t>
            </a:r>
            <a:r>
              <a:t>.</a:t>
            </a:r>
          </a:p>
          <a:p>
            <a:pPr algn="ctr">
              <a:spcBef>
                <a:spcPts val="2600"/>
              </a:spcBef>
              <a:defRPr b="1" sz="4400">
                <a:solidFill>
                  <a:srgbClr val="FFFFFF"/>
                </a:solidFill>
              </a:defRPr>
            </a:pPr>
            <a:r>
              <a:t>vs.23</a:t>
            </a:r>
          </a:p>
        </p:txBody>
      </p:sp>
      <p:pic>
        <p:nvPicPr>
          <p:cNvPr id="79" name="image.png"/>
          <p:cNvPicPr>
            <a:picLocks noChangeAspect="1"/>
          </p:cNvPicPr>
          <p:nvPr/>
        </p:nvPicPr>
        <p:blipFill>
          <a:blip r:embed="rId2">
            <a:extLst/>
          </a:blip>
          <a:srcRect l="28334" t="59" r="24166" b="40454"/>
          <a:stretch>
            <a:fillRect/>
          </a:stretch>
        </p:blipFill>
        <p:spPr>
          <a:xfrm>
            <a:off x="4114800" y="-1"/>
            <a:ext cx="5029200" cy="6858002"/>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78"/>
                                        </p:tgtEl>
                                        <p:attrNameLst>
                                          <p:attrName>style.visibility</p:attrName>
                                        </p:attrNameLst>
                                      </p:cBhvr>
                                      <p:to>
                                        <p:strVal val="visible"/>
                                      </p:to>
                                    </p:set>
                                    <p:animEffect filter="wipe(up)" transition="in">
                                      <p:cBhvr>
                                        <p:cTn id="7" dur="1000"/>
                                        <p:tgtEl>
                                          <p:spTgt spid="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 grpId="1"/>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 name="Shape 81"/>
          <p:cNvSpPr/>
          <p:nvPr/>
        </p:nvSpPr>
        <p:spPr>
          <a:xfrm>
            <a:off x="0" y="1143000"/>
            <a:ext cx="4038600" cy="299378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spcBef>
                <a:spcPts val="2600"/>
              </a:spcBef>
              <a:defRPr b="1" sz="4400">
                <a:solidFill>
                  <a:srgbClr val="FFFFFF"/>
                </a:solidFill>
              </a:defRPr>
            </a:pPr>
            <a:r>
              <a:t>g) There shall be no </a:t>
            </a:r>
            <a:r>
              <a:rPr>
                <a:solidFill>
                  <a:srgbClr val="FF0000"/>
                </a:solidFill>
              </a:rPr>
              <a:t>night</a:t>
            </a:r>
            <a:r>
              <a:t> there.</a:t>
            </a:r>
          </a:p>
          <a:p>
            <a:pPr algn="ctr">
              <a:spcBef>
                <a:spcPts val="2600"/>
              </a:spcBef>
              <a:defRPr b="1" sz="4400">
                <a:solidFill>
                  <a:srgbClr val="FFFFFF"/>
                </a:solidFill>
              </a:defRPr>
            </a:pPr>
            <a:r>
              <a:t>vs.25</a:t>
            </a:r>
          </a:p>
        </p:txBody>
      </p:sp>
      <p:pic>
        <p:nvPicPr>
          <p:cNvPr id="82" name="image.png"/>
          <p:cNvPicPr>
            <a:picLocks noChangeAspect="1"/>
          </p:cNvPicPr>
          <p:nvPr/>
        </p:nvPicPr>
        <p:blipFill>
          <a:blip r:embed="rId2">
            <a:extLst/>
          </a:blip>
          <a:srcRect l="28334" t="59" r="24166" b="40454"/>
          <a:stretch>
            <a:fillRect/>
          </a:stretch>
        </p:blipFill>
        <p:spPr>
          <a:xfrm>
            <a:off x="4114800" y="-1"/>
            <a:ext cx="5029200" cy="6858002"/>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81"/>
                                        </p:tgtEl>
                                        <p:attrNameLst>
                                          <p:attrName>style.visibility</p:attrName>
                                        </p:attrNameLst>
                                      </p:cBhvr>
                                      <p:to>
                                        <p:strVal val="visible"/>
                                      </p:to>
                                    </p:set>
                                    <p:animEffect filter="wipe(up)" transition="in">
                                      <p:cBhvr>
                                        <p:cTn id="7"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1" grpId="1"/>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4"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85" name="Shape 85"/>
          <p:cNvSpPr/>
          <p:nvPr/>
        </p:nvSpPr>
        <p:spPr>
          <a:xfrm>
            <a:off x="0" y="0"/>
            <a:ext cx="4876800" cy="2731016"/>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pPr>
            <a:r>
              <a:t>7. What is the source of the city water supply?</a:t>
            </a:r>
          </a:p>
          <a:p>
            <a:pPr algn="ctr">
              <a:spcBef>
                <a:spcPts val="1900"/>
              </a:spcBef>
              <a:defRPr b="1" sz="3200"/>
            </a:pPr>
            <a:r>
              <a:t>Revelation 22:1  (1825)</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7" name="0518077.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88" name="Shape 88"/>
          <p:cNvSpPr/>
          <p:nvPr/>
        </p:nvSpPr>
        <p:spPr>
          <a:xfrm>
            <a:off x="-1" y="3368675"/>
            <a:ext cx="9144002" cy="13631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The river of water of life flows out of God’s </a:t>
            </a:r>
            <a:r>
              <a:rPr>
                <a:solidFill>
                  <a:srgbClr val="FF0000"/>
                </a:solidFill>
              </a:rPr>
              <a:t>throne</a:t>
            </a: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88"/>
                                        </p:tgtEl>
                                        <p:attrNameLst>
                                          <p:attrName>style.visibility</p:attrName>
                                        </p:attrNameLst>
                                      </p:cBhvr>
                                      <p:to>
                                        <p:strVal val="visible"/>
                                      </p:to>
                                    </p:set>
                                    <p:animEffect filter="wipe(up)" transition="in">
                                      <p:cBhvr>
                                        <p:cTn id="7" dur="10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8" grpId="1"/>
    </p:bld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0" name="0826028.jp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91" name="Shape 91"/>
          <p:cNvSpPr/>
          <p:nvPr/>
        </p:nvSpPr>
        <p:spPr>
          <a:xfrm>
            <a:off x="-1" y="2057400"/>
            <a:ext cx="9144002" cy="3444756"/>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8. What miraculous tree, which Adam and Eve ate before sinning, will be restored in the Holy City?</a:t>
            </a:r>
          </a:p>
          <a:p>
            <a:pPr algn="ctr">
              <a:spcBef>
                <a:spcPts val="1900"/>
              </a:spcBef>
              <a:defRPr b="1" sz="3200">
                <a:solidFill>
                  <a:srgbClr val="FFFFFF"/>
                </a:solidFill>
              </a:defRPr>
            </a:pPr>
            <a:r>
              <a:t>Genesis 3:24  (5)</a:t>
            </a:r>
          </a:p>
          <a:p>
            <a:pPr algn="ctr">
              <a:spcBef>
                <a:spcPts val="1900"/>
              </a:spcBef>
              <a:defRPr b="1" sz="3200">
                <a:solidFill>
                  <a:srgbClr val="FFFFFF"/>
                </a:solidFill>
              </a:defRPr>
            </a:pPr>
            <a:r>
              <a:t>Revelation 22:2  (1825)</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3" name="051808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94" name="Shape 94"/>
          <p:cNvSpPr/>
          <p:nvPr/>
        </p:nvSpPr>
        <p:spPr>
          <a:xfrm>
            <a:off x="-1" y="0"/>
            <a:ext cx="9144002" cy="71540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2600"/>
              </a:spcBef>
              <a:defRPr b="1" sz="4400">
                <a:solidFill>
                  <a:srgbClr val="FF0000"/>
                </a:solidFill>
              </a:defRPr>
            </a:lvl1pPr>
          </a:lstStyle>
          <a:p>
            <a:pPr/>
            <a:r>
              <a:t>The Tree of Life</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94"/>
                                        </p:tgtEl>
                                        <p:attrNameLst>
                                          <p:attrName>style.visibility</p:attrName>
                                        </p:attrNameLst>
                                      </p:cBhvr>
                                      <p:to>
                                        <p:strVal val="visible"/>
                                      </p:to>
                                    </p:set>
                                    <p:animEffect filter="wipe(up)" transition="in">
                                      <p:cBhvr>
                                        <p:cTn id="7"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4" grpId="1"/>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6" name="0518081.jpeg"/>
          <p:cNvPicPr>
            <a:picLocks noChangeAspect="1"/>
          </p:cNvPicPr>
          <p:nvPr/>
        </p:nvPicPr>
        <p:blipFill>
          <a:blip r:embed="rId2">
            <a:extLst/>
          </a:blip>
          <a:srcRect l="0" t="0" r="34027" b="35185"/>
          <a:stretch>
            <a:fillRect/>
          </a:stretch>
        </p:blipFill>
        <p:spPr>
          <a:xfrm>
            <a:off x="0" y="0"/>
            <a:ext cx="9144000" cy="6858000"/>
          </a:xfrm>
          <a:prstGeom prst="rect">
            <a:avLst/>
          </a:prstGeom>
          <a:ln w="12700">
            <a:miter lim="400000"/>
          </a:ln>
        </p:spPr>
      </p:pic>
      <p:sp>
        <p:nvSpPr>
          <p:cNvPr id="97" name="Shape 97"/>
          <p:cNvSpPr/>
          <p:nvPr/>
        </p:nvSpPr>
        <p:spPr>
          <a:xfrm>
            <a:off x="0" y="0"/>
            <a:ext cx="6096000" cy="4740156"/>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9. The Tree of Life bears twelve kinds of fruit, and yields a crop monthly. What purpose does this tree serve?</a:t>
            </a:r>
          </a:p>
          <a:p>
            <a:pPr algn="ctr">
              <a:spcBef>
                <a:spcPts val="1900"/>
              </a:spcBef>
              <a:defRPr b="1" sz="3200">
                <a:solidFill>
                  <a:srgbClr val="FFFFFF"/>
                </a:solidFill>
              </a:defRPr>
            </a:pPr>
            <a:r>
              <a:t>Revelation 22:2  (1825)</a:t>
            </a:r>
          </a:p>
          <a:p>
            <a:pPr algn="ctr">
              <a:spcBef>
                <a:spcPts val="1900"/>
              </a:spcBef>
              <a:defRPr b="1" sz="3200">
                <a:solidFill>
                  <a:srgbClr val="FFFFFF"/>
                </a:solidFill>
              </a:defRPr>
            </a:pPr>
            <a:r>
              <a:t>Genesis 3:22  (5)</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9" name="image.png"/>
          <p:cNvPicPr>
            <a:picLocks noChangeAspect="1"/>
          </p:cNvPicPr>
          <p:nvPr/>
        </p:nvPicPr>
        <p:blipFill>
          <a:blip r:embed="rId2">
            <a:extLst/>
          </a:blip>
          <a:srcRect l="2499" t="0" r="0" b="2499"/>
          <a:stretch>
            <a:fillRect/>
          </a:stretch>
        </p:blipFill>
        <p:spPr>
          <a:xfrm>
            <a:off x="0" y="-1"/>
            <a:ext cx="9144000" cy="6858002"/>
          </a:xfrm>
          <a:prstGeom prst="rect">
            <a:avLst/>
          </a:prstGeom>
          <a:ln w="12700">
            <a:miter lim="400000"/>
          </a:ln>
        </p:spPr>
      </p:pic>
      <p:sp>
        <p:nvSpPr>
          <p:cNvPr id="100" name="Shape 100"/>
          <p:cNvSpPr/>
          <p:nvPr/>
        </p:nvSpPr>
        <p:spPr>
          <a:xfrm>
            <a:off x="-1" y="0"/>
            <a:ext cx="9144002" cy="13631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a. The leaves are for the </a:t>
            </a:r>
            <a:r>
              <a:rPr>
                <a:solidFill>
                  <a:srgbClr val="FF0000"/>
                </a:solidFill>
              </a:rPr>
              <a:t>healing</a:t>
            </a:r>
            <a:r>
              <a:t>           of the </a:t>
            </a:r>
            <a:r>
              <a:rPr>
                <a:solidFill>
                  <a:srgbClr val="FF0000"/>
                </a:solidFill>
              </a:rPr>
              <a:t>nations</a:t>
            </a: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00"/>
                                        </p:tgtEl>
                                        <p:attrNameLst>
                                          <p:attrName>style.visibility</p:attrName>
                                        </p:attrNameLst>
                                      </p:cBhvr>
                                      <p:to>
                                        <p:strVal val="visible"/>
                                      </p:to>
                                    </p:set>
                                    <p:animEffect filter="wipe(up)" transition="in">
                                      <p:cBhvr>
                                        <p:cTn id="7" dur="10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0" grpId="1"/>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2" name="image.png"/>
          <p:cNvPicPr>
            <a:picLocks noChangeAspect="1"/>
          </p:cNvPicPr>
          <p:nvPr/>
        </p:nvPicPr>
        <p:blipFill>
          <a:blip r:embed="rId2">
            <a:extLst/>
          </a:blip>
          <a:srcRect l="2499" t="0" r="0" b="2499"/>
          <a:stretch>
            <a:fillRect/>
          </a:stretch>
        </p:blipFill>
        <p:spPr>
          <a:xfrm>
            <a:off x="0" y="-1"/>
            <a:ext cx="9144000" cy="6858002"/>
          </a:xfrm>
          <a:prstGeom prst="rect">
            <a:avLst/>
          </a:prstGeom>
          <a:ln w="12700">
            <a:miter lim="400000"/>
          </a:ln>
        </p:spPr>
      </p:pic>
      <p:sp>
        <p:nvSpPr>
          <p:cNvPr id="103" name="Shape 103"/>
          <p:cNvSpPr/>
          <p:nvPr/>
        </p:nvSpPr>
        <p:spPr>
          <a:xfrm>
            <a:off x="-1" y="0"/>
            <a:ext cx="9144002" cy="13631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b. Lest he… take… of the tree of life and eat and live </a:t>
            </a:r>
            <a:r>
              <a:rPr>
                <a:solidFill>
                  <a:srgbClr val="FF0000"/>
                </a:solidFill>
              </a:rPr>
              <a:t>forever</a:t>
            </a: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03"/>
                                        </p:tgtEl>
                                        <p:attrNameLst>
                                          <p:attrName>style.visibility</p:attrName>
                                        </p:attrNameLst>
                                      </p:cBhvr>
                                      <p:to>
                                        <p:strVal val="visible"/>
                                      </p:to>
                                    </p:set>
                                    <p:animEffect filter="wipe(up)" transition="in">
                                      <p:cBhvr>
                                        <p:cTn id="7"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3"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FFFF00"/>
            </a:gs>
            <a:gs pos="100000">
              <a:srgbClr val="FFFFAA"/>
            </a:gs>
          </a:gsLst>
          <a:path path="circle">
            <a:fillToRect l="50000" t="50000" r="50000" b="50000"/>
          </a:path>
        </a:gradFill>
      </p:bgPr>
    </p:bg>
    <p:spTree>
      <p:nvGrpSpPr>
        <p:cNvPr id="1" name=""/>
        <p:cNvGrpSpPr/>
        <p:nvPr/>
      </p:nvGrpSpPr>
      <p:grpSpPr>
        <a:xfrm>
          <a:off x="0" y="0"/>
          <a:ext cx="0" cy="0"/>
          <a:chOff x="0" y="0"/>
          <a:chExt cx="0" cy="0"/>
        </a:xfrm>
      </p:grpSpPr>
      <p:sp>
        <p:nvSpPr>
          <p:cNvPr id="26" name="Shape 26"/>
          <p:cNvSpPr/>
          <p:nvPr/>
        </p:nvSpPr>
        <p:spPr>
          <a:xfrm>
            <a:off x="-1" y="1812925"/>
            <a:ext cx="9144002" cy="2969280"/>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4800"/>
              </a:spcBef>
              <a:defRPr b="1" sz="8000">
                <a:solidFill>
                  <a:srgbClr val="CC0000"/>
                </a:solidFill>
              </a:defRPr>
            </a:pPr>
            <a:r>
              <a:t>OUR HEAVENLY</a:t>
            </a:r>
          </a:p>
          <a:p>
            <a:pPr algn="ctr">
              <a:spcBef>
                <a:spcPts val="4800"/>
              </a:spcBef>
              <a:defRPr b="1" sz="8000">
                <a:solidFill>
                  <a:srgbClr val="CC0000"/>
                </a:solidFill>
              </a:defRPr>
            </a:pPr>
            <a:r>
              <a:t> HOME</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6"/>
                                        </p:tgtEl>
                                        <p:attrNameLst>
                                          <p:attrName>style.visibility</p:attrName>
                                        </p:attrNameLst>
                                      </p:cBhvr>
                                      <p:to>
                                        <p:strVal val="visible"/>
                                      </p:to>
                                    </p:set>
                                    <p:animEffect filter="wipe(up)" transition="in">
                                      <p:cBhvr>
                                        <p:cTn id="7" dur="1000"/>
                                        <p:tgtEl>
                                          <p:spTgt spid="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 grpId="1"/>
    </p:bldLst>
  </p:timing>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5" name="0506002.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06" name="Shape 106"/>
          <p:cNvSpPr/>
          <p:nvPr/>
        </p:nvSpPr>
        <p:spPr>
          <a:xfrm>
            <a:off x="-1" y="0"/>
            <a:ext cx="9144002" cy="3378716"/>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defRPr b="1" sz="4400">
                <a:solidFill>
                  <a:srgbClr val="FFFFFF"/>
                </a:solidFill>
              </a:defRPr>
            </a:pPr>
            <a:r>
              <a:t>10. How do the things which God is preparing for us compare with the sufferings which we must </a:t>
            </a:r>
          </a:p>
          <a:p>
            <a:pPr algn="ctr">
              <a:defRPr b="1" sz="4400">
                <a:solidFill>
                  <a:srgbClr val="FFFFFF"/>
                </a:solidFill>
              </a:defRPr>
            </a:pPr>
            <a:r>
              <a:t>pass through here on earth?</a:t>
            </a:r>
          </a:p>
          <a:p>
            <a:pPr algn="ctr">
              <a:spcBef>
                <a:spcPts val="1900"/>
              </a:spcBef>
              <a:defRPr b="1" sz="3200">
                <a:solidFill>
                  <a:srgbClr val="FFFFFF"/>
                </a:solidFill>
              </a:defRPr>
            </a:pPr>
            <a:r>
              <a:t>Romans 8:18  (1657)</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8" name="0519028.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09" name="Shape 109"/>
          <p:cNvSpPr/>
          <p:nvPr/>
        </p:nvSpPr>
        <p:spPr>
          <a:xfrm>
            <a:off x="-1" y="0"/>
            <a:ext cx="9144002" cy="7154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Not </a:t>
            </a:r>
            <a:r>
              <a:rPr>
                <a:solidFill>
                  <a:srgbClr val="FF0000"/>
                </a:solidFill>
              </a:rPr>
              <a:t>worthy</a:t>
            </a:r>
            <a:r>
              <a:t> to be </a:t>
            </a:r>
            <a:r>
              <a:rPr>
                <a:solidFill>
                  <a:srgbClr val="FF0000"/>
                </a:solidFill>
              </a:rPr>
              <a:t>compared</a:t>
            </a: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09"/>
                                        </p:tgtEl>
                                        <p:attrNameLst>
                                          <p:attrName>style.visibility</p:attrName>
                                        </p:attrNameLst>
                                      </p:cBhvr>
                                      <p:to>
                                        <p:strVal val="visible"/>
                                      </p:to>
                                    </p:set>
                                    <p:animEffect filter="wipe(up)" transition="in">
                                      <p:cBhvr>
                                        <p:cTn id="7"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9" grpId="1"/>
    </p:bldLst>
  </p:timing>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FFFF00"/>
            </a:gs>
            <a:gs pos="100000">
              <a:srgbClr val="FFFFAA"/>
            </a:gs>
          </a:gsLst>
          <a:path path="circle">
            <a:fillToRect l="50000" t="50000" r="50000" b="50000"/>
          </a:path>
        </a:gradFill>
      </p:bgPr>
    </p:bg>
    <p:spTree>
      <p:nvGrpSpPr>
        <p:cNvPr id="1" name=""/>
        <p:cNvGrpSpPr/>
        <p:nvPr/>
      </p:nvGrpSpPr>
      <p:grpSpPr>
        <a:xfrm>
          <a:off x="0" y="0"/>
          <a:ext cx="0" cy="0"/>
          <a:chOff x="0" y="0"/>
          <a:chExt cx="0" cy="0"/>
        </a:xfrm>
      </p:grpSpPr>
      <p:sp>
        <p:nvSpPr>
          <p:cNvPr id="111" name="Shape 111"/>
          <p:cNvSpPr/>
          <p:nvPr/>
        </p:nvSpPr>
        <p:spPr>
          <a:xfrm>
            <a:off x="-1" y="1812925"/>
            <a:ext cx="9144002" cy="2969280"/>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4800"/>
              </a:spcBef>
              <a:defRPr b="1" sz="8000">
                <a:solidFill>
                  <a:srgbClr val="CC0000"/>
                </a:solidFill>
              </a:defRPr>
            </a:pPr>
            <a:r>
              <a:t>OUR NEW </a:t>
            </a:r>
          </a:p>
          <a:p>
            <a:pPr algn="ctr">
              <a:spcBef>
                <a:spcPts val="4800"/>
              </a:spcBef>
              <a:defRPr b="1" sz="8000">
                <a:solidFill>
                  <a:srgbClr val="CC0000"/>
                </a:solidFill>
              </a:defRPr>
            </a:pPr>
            <a:r>
              <a:t>WORLD</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11"/>
                                        </p:tgtEl>
                                        <p:attrNameLst>
                                          <p:attrName>style.visibility</p:attrName>
                                        </p:attrNameLst>
                                      </p:cBhvr>
                                      <p:to>
                                        <p:strVal val="visible"/>
                                      </p:to>
                                    </p:set>
                                    <p:animEffect filter="wipe(up)" transition="in">
                                      <p:cBhvr>
                                        <p:cTn id="7"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1" grpId="1"/>
    </p:bldLst>
  </p:timing>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3" name="0815095.jp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Shape 114"/>
          <p:cNvSpPr/>
          <p:nvPr/>
        </p:nvSpPr>
        <p:spPr>
          <a:xfrm>
            <a:off x="0" y="76200"/>
            <a:ext cx="9067800" cy="5321817"/>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00"/>
                </a:solidFill>
              </a:defRPr>
            </a:pPr>
            <a:r>
              <a:t>11. In lesson 7 we learned that when the Holy City descends to earth at the close of the 1000 years of Revelation 20, the wicked will be raised and Satan will lead them in an attempt to capture the Holy City. What happens to them?</a:t>
            </a:r>
          </a:p>
          <a:p>
            <a:pPr algn="ctr">
              <a:spcBef>
                <a:spcPts val="1900"/>
              </a:spcBef>
              <a:defRPr b="1" sz="3200">
                <a:solidFill>
                  <a:srgbClr val="FFFF00"/>
                </a:solidFill>
              </a:defRPr>
            </a:pPr>
            <a:r>
              <a:t>Revelation 20:9  (1823)</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116" name="0513058.jpeg"/>
          <p:cNvPicPr>
            <a:picLocks noChangeAspect="1"/>
          </p:cNvPicPr>
          <p:nvPr/>
        </p:nvPicPr>
        <p:blipFill>
          <a:blip r:embed="rId2">
            <a:extLst/>
          </a:blip>
          <a:srcRect l="0" t="0" r="0" b="13333"/>
          <a:stretch>
            <a:fillRect/>
          </a:stretch>
        </p:blipFill>
        <p:spPr>
          <a:xfrm>
            <a:off x="0" y="914400"/>
            <a:ext cx="9144000" cy="5943600"/>
          </a:xfrm>
          <a:prstGeom prst="rect">
            <a:avLst/>
          </a:prstGeom>
          <a:ln w="12700">
            <a:miter lim="400000"/>
          </a:ln>
        </p:spPr>
      </p:pic>
      <p:sp>
        <p:nvSpPr>
          <p:cNvPr id="117" name="Shape 117"/>
          <p:cNvSpPr/>
          <p:nvPr/>
        </p:nvSpPr>
        <p:spPr>
          <a:xfrm>
            <a:off x="685800" y="76200"/>
            <a:ext cx="7772400" cy="7154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2600"/>
              </a:spcBef>
              <a:defRPr b="1" sz="4400">
                <a:solidFill>
                  <a:srgbClr val="FF0000"/>
                </a:solidFill>
                <a:effectLst>
                  <a:outerShdw sx="100000" sy="100000" kx="0" ky="0" algn="b" rotWithShape="0" blurRad="12700" dist="25400" dir="2700000">
                    <a:srgbClr val="FFFFFF"/>
                  </a:outerShdw>
                </a:effectLst>
              </a:defRPr>
            </a:lvl1pPr>
          </a:lstStyle>
          <a:p>
            <a:pPr/>
            <a:r>
              <a:t>They are devoured by fire.</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17"/>
                                        </p:tgtEl>
                                        <p:attrNameLst>
                                          <p:attrName>style.visibility</p:attrName>
                                        </p:attrNameLst>
                                      </p:cBhvr>
                                      <p:to>
                                        <p:strVal val="visible"/>
                                      </p:to>
                                    </p:set>
                                    <p:animEffect filter="wipe(up)" transition="in">
                                      <p:cBhvr>
                                        <p:cTn id="7"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7" grpId="1"/>
    </p:bldLst>
  </p:timing>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9" name="0517105.jpeg"/>
          <p:cNvPicPr>
            <a:picLocks noChangeAspect="1"/>
          </p:cNvPicPr>
          <p:nvPr/>
        </p:nvPicPr>
        <p:blipFill>
          <a:blip r:embed="rId2">
            <a:extLst/>
          </a:blip>
          <a:srcRect l="12500" t="0" r="0" b="12500"/>
          <a:stretch>
            <a:fillRect/>
          </a:stretch>
        </p:blipFill>
        <p:spPr>
          <a:xfrm>
            <a:off x="0" y="-1"/>
            <a:ext cx="9144000" cy="6858002"/>
          </a:xfrm>
          <a:prstGeom prst="rect">
            <a:avLst/>
          </a:prstGeom>
          <a:ln w="12700">
            <a:miter lim="400000"/>
          </a:ln>
        </p:spPr>
      </p:pic>
      <p:sp>
        <p:nvSpPr>
          <p:cNvPr id="120" name="Shape 120"/>
          <p:cNvSpPr/>
          <p:nvPr/>
        </p:nvSpPr>
        <p:spPr>
          <a:xfrm>
            <a:off x="-1" y="0"/>
            <a:ext cx="9144002" cy="2731016"/>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12. What else does the fire accomplish in addition to devouring Satan, his angels and the wicked?</a:t>
            </a:r>
          </a:p>
          <a:p>
            <a:pPr algn="ctr">
              <a:spcBef>
                <a:spcPts val="1900"/>
              </a:spcBef>
              <a:defRPr b="1" sz="3200">
                <a:solidFill>
                  <a:srgbClr val="FFFFFF"/>
                </a:solidFill>
              </a:defRPr>
            </a:pPr>
            <a:r>
              <a:t>2 Peter 3:10  (1789)</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2" name="0517021.jpeg"/>
          <p:cNvPicPr>
            <a:picLocks noChangeAspect="1"/>
          </p:cNvPicPr>
          <p:nvPr/>
        </p:nvPicPr>
        <p:blipFill>
          <a:blip r:embed="rId2">
            <a:extLst/>
          </a:blip>
          <a:srcRect l="8090" t="35112" r="26777" b="1203"/>
          <a:stretch>
            <a:fillRect/>
          </a:stretch>
        </p:blipFill>
        <p:spPr>
          <a:xfrm>
            <a:off x="0" y="-1"/>
            <a:ext cx="9144000" cy="6858002"/>
          </a:xfrm>
          <a:prstGeom prst="rect">
            <a:avLst/>
          </a:prstGeom>
          <a:ln w="12700">
            <a:miter lim="400000"/>
          </a:ln>
        </p:spPr>
      </p:pic>
      <p:sp>
        <p:nvSpPr>
          <p:cNvPr id="123" name="Shape 123"/>
          <p:cNvSpPr/>
          <p:nvPr/>
        </p:nvSpPr>
        <p:spPr>
          <a:xfrm>
            <a:off x="-1" y="3308350"/>
            <a:ext cx="9144002" cy="20108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defRPr b="1" sz="4400">
                <a:solidFill>
                  <a:srgbClr val="FFFFFF"/>
                </a:solidFill>
              </a:defRPr>
            </a:pPr>
            <a:r>
              <a:t>The </a:t>
            </a:r>
            <a:r>
              <a:rPr>
                <a:solidFill>
                  <a:srgbClr val="FF0000"/>
                </a:solidFill>
              </a:rPr>
              <a:t>elements </a:t>
            </a:r>
            <a:r>
              <a:t>shall </a:t>
            </a:r>
            <a:r>
              <a:rPr>
                <a:solidFill>
                  <a:srgbClr val="FF0000"/>
                </a:solidFill>
              </a:rPr>
              <a:t>melt</a:t>
            </a:r>
            <a:r>
              <a:t> with fervent heat, the </a:t>
            </a:r>
            <a:r>
              <a:rPr>
                <a:solidFill>
                  <a:srgbClr val="FF0000"/>
                </a:solidFill>
              </a:rPr>
              <a:t>earth also</a:t>
            </a:r>
            <a:r>
              <a:t> and the </a:t>
            </a:r>
            <a:r>
              <a:rPr>
                <a:solidFill>
                  <a:srgbClr val="FF0000"/>
                </a:solidFill>
              </a:rPr>
              <a:t>works</a:t>
            </a:r>
            <a:r>
              <a:t> that are therein shall be </a:t>
            </a:r>
            <a:r>
              <a:rPr>
                <a:solidFill>
                  <a:srgbClr val="FF0000"/>
                </a:solidFill>
              </a:rPr>
              <a:t>burned up</a:t>
            </a: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23"/>
                                        </p:tgtEl>
                                        <p:attrNameLst>
                                          <p:attrName>style.visibility</p:attrName>
                                        </p:attrNameLst>
                                      </p:cBhvr>
                                      <p:to>
                                        <p:strVal val="visible"/>
                                      </p:to>
                                    </p:set>
                                    <p:animEffect filter="wipe(up)" transition="in">
                                      <p:cBhvr>
                                        <p:cTn id="7"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3" grpId="1"/>
    </p:bldLst>
  </p:timing>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5" name="0804095.jp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26" name="Shape 126"/>
          <p:cNvSpPr/>
          <p:nvPr/>
        </p:nvSpPr>
        <p:spPr>
          <a:xfrm>
            <a:off x="-1" y="0"/>
            <a:ext cx="9144002" cy="2149356"/>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13. What does God next do?</a:t>
            </a:r>
          </a:p>
          <a:p>
            <a:pPr algn="ctr">
              <a:spcBef>
                <a:spcPts val="1900"/>
              </a:spcBef>
              <a:defRPr b="1" sz="3200">
                <a:solidFill>
                  <a:srgbClr val="FFFFFF"/>
                </a:solidFill>
              </a:defRPr>
            </a:pPr>
            <a:r>
              <a:t>Revelation 21:1  (1823)</a:t>
            </a:r>
          </a:p>
          <a:p>
            <a:pPr algn="ctr">
              <a:spcBef>
                <a:spcPts val="1900"/>
              </a:spcBef>
              <a:defRPr b="1" sz="3200">
                <a:solidFill>
                  <a:srgbClr val="FFFFFF"/>
                </a:solidFill>
              </a:defRPr>
            </a:pPr>
            <a:r>
              <a:t>2 Peter 3:13  (1789)</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8" name="0804096.jp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29" name="Shape 129"/>
          <p:cNvSpPr/>
          <p:nvPr/>
        </p:nvSpPr>
        <p:spPr>
          <a:xfrm>
            <a:off x="-1" y="0"/>
            <a:ext cx="9144002" cy="13631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defRPr b="1" sz="4400">
                <a:solidFill>
                  <a:srgbClr val="FFFFFF"/>
                </a:solidFill>
              </a:defRPr>
            </a:pPr>
            <a:r>
              <a:t>He creates new </a:t>
            </a:r>
            <a:r>
              <a:rPr>
                <a:solidFill>
                  <a:srgbClr val="FF0000"/>
                </a:solidFill>
              </a:rPr>
              <a:t>heavens </a:t>
            </a:r>
            <a:r>
              <a:t>and a new </a:t>
            </a:r>
            <a:r>
              <a:rPr>
                <a:solidFill>
                  <a:srgbClr val="FF0000"/>
                </a:solidFill>
              </a:rPr>
              <a:t>earth </a:t>
            </a:r>
            <a:r>
              <a:t>wherein dwells </a:t>
            </a:r>
            <a:r>
              <a:rPr>
                <a:solidFill>
                  <a:srgbClr val="FF0000"/>
                </a:solidFill>
              </a:rPr>
              <a:t>righteousness</a:t>
            </a: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29"/>
                                        </p:tgtEl>
                                        <p:attrNameLst>
                                          <p:attrName>style.visibility</p:attrName>
                                        </p:attrNameLst>
                                      </p:cBhvr>
                                      <p:to>
                                        <p:strVal val="visible"/>
                                      </p:to>
                                    </p:set>
                                    <p:animEffect filter="wipe(up)" transition="in">
                                      <p:cBhvr>
                                        <p:cTn id="7"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9" grpId="1"/>
    </p:bldLst>
  </p:timing>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1" name="0603084.jpeg"/>
          <p:cNvPicPr>
            <a:picLocks noChangeAspect="1"/>
          </p:cNvPicPr>
          <p:nvPr/>
        </p:nvPicPr>
        <p:blipFill>
          <a:blip r:embed="rId2">
            <a:extLst/>
          </a:blip>
          <a:srcRect l="38999" t="19000" r="5592" b="25592"/>
          <a:stretch>
            <a:fillRect/>
          </a:stretch>
        </p:blipFill>
        <p:spPr>
          <a:xfrm>
            <a:off x="0" y="0"/>
            <a:ext cx="9144000" cy="6858000"/>
          </a:xfrm>
          <a:prstGeom prst="rect">
            <a:avLst/>
          </a:prstGeom>
          <a:ln w="12700">
            <a:miter lim="400000"/>
          </a:ln>
        </p:spPr>
      </p:pic>
      <p:sp>
        <p:nvSpPr>
          <p:cNvPr id="132" name="Shape 132"/>
          <p:cNvSpPr/>
          <p:nvPr/>
        </p:nvSpPr>
        <p:spPr>
          <a:xfrm>
            <a:off x="-1" y="0"/>
            <a:ext cx="9144002" cy="2731016"/>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spcBef>
                <a:spcPts val="2600"/>
              </a:spcBef>
              <a:defRPr b="1" sz="4400">
                <a:solidFill>
                  <a:srgbClr val="FFFFFF"/>
                </a:solidFill>
              </a:defRPr>
            </a:pPr>
            <a:r>
              <a:t>14. Where will God live after the Holy City becomes the capital of the earth made new?</a:t>
            </a:r>
          </a:p>
          <a:p>
            <a:pPr>
              <a:spcBef>
                <a:spcPts val="1900"/>
              </a:spcBef>
              <a:defRPr b="1" sz="3200">
                <a:solidFill>
                  <a:srgbClr val="FFFFFF"/>
                </a:solidFill>
              </a:defRPr>
            </a:pPr>
            <a:r>
              <a:t>Revelation 21:3 (1823)</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 name="image.png"/>
          <p:cNvPicPr>
            <a:picLocks noChangeAspect="1"/>
          </p:cNvPicPr>
          <p:nvPr/>
        </p:nvPicPr>
        <p:blipFill>
          <a:blip r:embed="rId2">
            <a:extLst/>
          </a:blip>
          <a:srcRect l="0" t="9165" r="9165" b="0"/>
          <a:stretch>
            <a:fillRect/>
          </a:stretch>
        </p:blipFill>
        <p:spPr>
          <a:xfrm>
            <a:off x="-1" y="0"/>
            <a:ext cx="9144002" cy="6858000"/>
          </a:xfrm>
          <a:prstGeom prst="rect">
            <a:avLst/>
          </a:prstGeom>
          <a:ln w="12700">
            <a:miter lim="400000"/>
          </a:ln>
        </p:spPr>
      </p:pic>
      <p:sp>
        <p:nvSpPr>
          <p:cNvPr id="29" name="Shape 29"/>
          <p:cNvSpPr/>
          <p:nvPr/>
        </p:nvSpPr>
        <p:spPr>
          <a:xfrm>
            <a:off x="228600" y="2590800"/>
            <a:ext cx="5181600" cy="2731016"/>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1. What has God prepared for His people?</a:t>
            </a:r>
          </a:p>
          <a:p>
            <a:pPr algn="ctr">
              <a:spcBef>
                <a:spcPts val="1900"/>
              </a:spcBef>
              <a:defRPr b="1" sz="3200">
                <a:solidFill>
                  <a:srgbClr val="FFFFFF"/>
                </a:solidFill>
              </a:defRPr>
            </a:pPr>
            <a:r>
              <a:t>Hebrews 11:16  (1769)</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4"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35" name="Shape 135"/>
          <p:cNvSpPr/>
          <p:nvPr/>
        </p:nvSpPr>
        <p:spPr>
          <a:xfrm>
            <a:off x="-1" y="0"/>
            <a:ext cx="9144002" cy="71540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p>
            <a:pPr algn="ctr">
              <a:defRPr b="1" sz="4400"/>
            </a:pPr>
            <a:r>
              <a:t>Here on </a:t>
            </a:r>
            <a:r>
              <a:rPr>
                <a:solidFill>
                  <a:srgbClr val="FF0000"/>
                </a:solidFill>
              </a:rPr>
              <a:t>earth </a:t>
            </a:r>
            <a:r>
              <a:t>with His </a:t>
            </a:r>
            <a:r>
              <a:rPr>
                <a:solidFill>
                  <a:srgbClr val="FF0000"/>
                </a:solidFill>
              </a:rPr>
              <a:t>people</a:t>
            </a: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35"/>
                                        </p:tgtEl>
                                        <p:attrNameLst>
                                          <p:attrName>style.visibility</p:attrName>
                                        </p:attrNameLst>
                                      </p:cBhvr>
                                      <p:to>
                                        <p:strVal val="visible"/>
                                      </p:to>
                                    </p:set>
                                    <p:animEffect filter="wipe(up)" transition="in">
                                      <p:cBhvr>
                                        <p:cTn id="7"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5" grpId="1"/>
    </p:bldLst>
  </p:timing>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7"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38" name="Shape 138"/>
          <p:cNvSpPr/>
          <p:nvPr/>
        </p:nvSpPr>
        <p:spPr>
          <a:xfrm>
            <a:off x="-1" y="0"/>
            <a:ext cx="9144002" cy="2731016"/>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defRPr b="1" sz="4400">
                <a:solidFill>
                  <a:srgbClr val="FFFFFF"/>
                </a:solidFill>
              </a:defRPr>
            </a:pPr>
            <a:r>
              <a:t>15. Everyone will have a fabulous home in  the Holy City. Who builds this home?</a:t>
            </a:r>
          </a:p>
          <a:p>
            <a:pPr>
              <a:spcBef>
                <a:spcPts val="1900"/>
              </a:spcBef>
              <a:defRPr b="1" sz="3200">
                <a:solidFill>
                  <a:srgbClr val="FFFFFF"/>
                </a:solidFill>
              </a:defRPr>
            </a:pPr>
            <a:r>
              <a:t>John 14:2, 3  (1575)</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0" name="image.png"/>
          <p:cNvPicPr>
            <a:picLocks noChangeAspect="1"/>
          </p:cNvPicPr>
          <p:nvPr/>
        </p:nvPicPr>
        <p:blipFill>
          <a:blip r:embed="rId2">
            <a:extLst/>
          </a:blip>
          <a:srcRect l="14166" t="14166" r="36054" b="36054"/>
          <a:stretch>
            <a:fillRect/>
          </a:stretch>
        </p:blipFill>
        <p:spPr>
          <a:xfrm>
            <a:off x="0" y="0"/>
            <a:ext cx="9144000" cy="6858000"/>
          </a:xfrm>
          <a:prstGeom prst="rect">
            <a:avLst/>
          </a:prstGeom>
          <a:ln w="12700">
            <a:miter lim="400000"/>
          </a:ln>
        </p:spPr>
      </p:pic>
      <p:sp>
        <p:nvSpPr>
          <p:cNvPr id="141" name="Shape 141"/>
          <p:cNvSpPr/>
          <p:nvPr/>
        </p:nvSpPr>
        <p:spPr>
          <a:xfrm>
            <a:off x="1524000" y="3810000"/>
            <a:ext cx="1600200" cy="71540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lvl1pPr>
              <a:spcBef>
                <a:spcPts val="2600"/>
              </a:spcBef>
              <a:defRPr b="1" sz="4400">
                <a:solidFill>
                  <a:srgbClr val="FF0000"/>
                </a:solidFill>
              </a:defRPr>
            </a:lvl1pPr>
          </a:lstStyle>
          <a:p>
            <a:pPr/>
            <a:r>
              <a:t>Jesus</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41"/>
                                        </p:tgtEl>
                                        <p:attrNameLst>
                                          <p:attrName>style.visibility</p:attrName>
                                        </p:attrNameLst>
                                      </p:cBhvr>
                                      <p:to>
                                        <p:strVal val="visible"/>
                                      </p:to>
                                    </p:set>
                                    <p:animEffect filter="wipe(up)" transition="in">
                                      <p:cBhvr>
                                        <p:cTn id="7"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1" grpId="1"/>
    </p:bldLst>
  </p:timing>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FFFF00"/>
            </a:gs>
            <a:gs pos="100000">
              <a:srgbClr val="FFFFAA"/>
            </a:gs>
          </a:gsLst>
          <a:path path="circle">
            <a:fillToRect l="50000" t="50000" r="50000" b="50000"/>
          </a:path>
        </a:gradFill>
      </p:bgPr>
    </p:bg>
    <p:spTree>
      <p:nvGrpSpPr>
        <p:cNvPr id="1" name=""/>
        <p:cNvGrpSpPr/>
        <p:nvPr/>
      </p:nvGrpSpPr>
      <p:grpSpPr>
        <a:xfrm>
          <a:off x="0" y="0"/>
          <a:ext cx="0" cy="0"/>
          <a:chOff x="0" y="0"/>
          <a:chExt cx="0" cy="0"/>
        </a:xfrm>
      </p:grpSpPr>
      <p:sp>
        <p:nvSpPr>
          <p:cNvPr id="143" name="Shape 143"/>
          <p:cNvSpPr/>
          <p:nvPr/>
        </p:nvSpPr>
        <p:spPr>
          <a:xfrm>
            <a:off x="-1" y="1812925"/>
            <a:ext cx="9144002" cy="2969280"/>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4800"/>
              </a:spcBef>
              <a:defRPr b="1" sz="8000">
                <a:solidFill>
                  <a:srgbClr val="CC0000"/>
                </a:solidFill>
              </a:defRPr>
            </a:pPr>
            <a:r>
              <a:t>REAL HEAVEN</a:t>
            </a:r>
          </a:p>
          <a:p>
            <a:pPr algn="ctr">
              <a:spcBef>
                <a:spcPts val="4800"/>
              </a:spcBef>
              <a:defRPr b="1" sz="8000">
                <a:solidFill>
                  <a:srgbClr val="CC0000"/>
                </a:solidFill>
              </a:defRPr>
            </a:pPr>
            <a:r>
              <a:t>REAL PEOPLE</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43"/>
                                        </p:tgtEl>
                                        <p:attrNameLst>
                                          <p:attrName>style.visibility</p:attrName>
                                        </p:attrNameLst>
                                      </p:cBhvr>
                                      <p:to>
                                        <p:strVal val="visible"/>
                                      </p:to>
                                    </p:set>
                                    <p:animEffect filter="wipe(up)" transition="in">
                                      <p:cBhvr>
                                        <p:cTn id="7"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3" grpId="1"/>
    </p:bldLst>
  </p:timing>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5" name="0607054.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46" name="Shape 146"/>
          <p:cNvSpPr/>
          <p:nvPr/>
        </p:nvSpPr>
        <p:spPr>
          <a:xfrm>
            <a:off x="0" y="0"/>
            <a:ext cx="4876800" cy="4026417"/>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spcBef>
                <a:spcPts val="2600"/>
              </a:spcBef>
              <a:defRPr b="1" sz="4400">
                <a:solidFill>
                  <a:srgbClr val="FFFFFF"/>
                </a:solidFill>
              </a:defRPr>
            </a:pPr>
            <a:r>
              <a:t>16. What kinds of bodies will the people who enter God’s Kingdom have?</a:t>
            </a:r>
          </a:p>
          <a:p>
            <a:pPr>
              <a:spcBef>
                <a:spcPts val="1900"/>
              </a:spcBef>
              <a:defRPr b="1" sz="3200">
                <a:solidFill>
                  <a:srgbClr val="FFFFFF"/>
                </a:solidFill>
              </a:defRPr>
            </a:pPr>
            <a:r>
              <a:t>Philippians 3:20, 21  (1725)</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8"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49" name="Shape 149"/>
          <p:cNvSpPr/>
          <p:nvPr/>
        </p:nvSpPr>
        <p:spPr>
          <a:xfrm>
            <a:off x="0" y="0"/>
            <a:ext cx="8991600" cy="71540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p>
            <a:pPr>
              <a:spcBef>
                <a:spcPts val="2600"/>
              </a:spcBef>
              <a:defRPr b="1" sz="4400"/>
            </a:pPr>
            <a:r>
              <a:t>Bodies like </a:t>
            </a:r>
            <a:r>
              <a:rPr>
                <a:solidFill>
                  <a:srgbClr val="FF0000"/>
                </a:solidFill>
              </a:rPr>
              <a:t>Jesus</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49"/>
                                        </p:tgtEl>
                                        <p:attrNameLst>
                                          <p:attrName>style.visibility</p:attrName>
                                        </p:attrNameLst>
                                      </p:cBhvr>
                                      <p:to>
                                        <p:strVal val="visible"/>
                                      </p:to>
                                    </p:set>
                                    <p:animEffect filter="wipe(up)" transition="in">
                                      <p:cBhvr>
                                        <p:cTn id="7"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9" grpId="1"/>
    </p:bldLst>
  </p:timing>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1"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52" name="Shape 152"/>
          <p:cNvSpPr/>
          <p:nvPr/>
        </p:nvSpPr>
        <p:spPr>
          <a:xfrm>
            <a:off x="0" y="0"/>
            <a:ext cx="3886200" cy="4026416"/>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spcBef>
                <a:spcPts val="2600"/>
              </a:spcBef>
              <a:defRPr b="1" sz="4400">
                <a:solidFill>
                  <a:srgbClr val="FFFFFF"/>
                </a:solidFill>
              </a:defRPr>
            </a:pPr>
            <a:r>
              <a:t>17. After Jesus’ resurrection what kind of body did He have?</a:t>
            </a:r>
          </a:p>
          <a:p>
            <a:pPr>
              <a:spcBef>
                <a:spcPts val="1900"/>
              </a:spcBef>
              <a:defRPr b="1" sz="3200">
                <a:solidFill>
                  <a:srgbClr val="FFFFFF"/>
                </a:solidFill>
              </a:defRPr>
            </a:pPr>
            <a:r>
              <a:t>Luke 24:36-43  (1544)</a:t>
            </a: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4"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55" name="Shape 155"/>
          <p:cNvSpPr/>
          <p:nvPr/>
        </p:nvSpPr>
        <p:spPr>
          <a:xfrm>
            <a:off x="-1" y="0"/>
            <a:ext cx="9144002" cy="7154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r">
              <a:spcBef>
                <a:spcPts val="2600"/>
              </a:spcBef>
              <a:defRPr b="1" sz="4400">
                <a:solidFill>
                  <a:srgbClr val="FFFFFF"/>
                </a:solidFill>
              </a:defRPr>
            </a:pPr>
            <a:r>
              <a:t>He had </a:t>
            </a:r>
            <a:r>
              <a:rPr>
                <a:solidFill>
                  <a:srgbClr val="FF0000"/>
                </a:solidFill>
              </a:rPr>
              <a:t>flesh</a:t>
            </a:r>
            <a:r>
              <a:t> and </a:t>
            </a:r>
            <a:r>
              <a:rPr>
                <a:solidFill>
                  <a:srgbClr val="FF0000"/>
                </a:solidFill>
              </a:rPr>
              <a:t>bones</a:t>
            </a: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55"/>
                                        </p:tgtEl>
                                        <p:attrNameLst>
                                          <p:attrName>style.visibility</p:attrName>
                                        </p:attrNameLst>
                                      </p:cBhvr>
                                      <p:to>
                                        <p:strVal val="visible"/>
                                      </p:to>
                                    </p:set>
                                    <p:animEffect filter="wipe(up)" transition="in">
                                      <p:cBhvr>
                                        <p:cTn id="7"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5" grpId="1"/>
    </p:bldLst>
  </p:timing>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7" name="image.png"/>
          <p:cNvPicPr>
            <a:picLocks noChangeAspect="1"/>
          </p:cNvPicPr>
          <p:nvPr/>
        </p:nvPicPr>
        <p:blipFill>
          <a:blip r:embed="rId2">
            <a:extLst/>
          </a:blip>
          <a:srcRect l="17834" t="2499" r="2499" b="17834"/>
          <a:stretch>
            <a:fillRect/>
          </a:stretch>
        </p:blipFill>
        <p:spPr>
          <a:xfrm>
            <a:off x="0" y="-1"/>
            <a:ext cx="9144000" cy="6858002"/>
          </a:xfrm>
          <a:prstGeom prst="rect">
            <a:avLst/>
          </a:prstGeom>
          <a:ln w="12700">
            <a:miter lim="400000"/>
          </a:ln>
        </p:spPr>
      </p:pic>
      <p:sp>
        <p:nvSpPr>
          <p:cNvPr id="158" name="Shape 158"/>
          <p:cNvSpPr/>
          <p:nvPr/>
        </p:nvSpPr>
        <p:spPr>
          <a:xfrm>
            <a:off x="1752600" y="0"/>
            <a:ext cx="4876800" cy="5144016"/>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18. What will the saints do on the new earth, which demonstrates they are real and not ghosts?</a:t>
            </a:r>
          </a:p>
          <a:p>
            <a:pPr algn="ctr">
              <a:spcBef>
                <a:spcPts val="1900"/>
              </a:spcBef>
              <a:defRPr b="1" sz="3200">
                <a:solidFill>
                  <a:srgbClr val="FFFFFF"/>
                </a:solidFill>
              </a:defRPr>
            </a:pPr>
            <a:r>
              <a:t>Isaiah 65:17, 21, 22  </a:t>
            </a:r>
          </a:p>
          <a:p>
            <a:pPr algn="ctr">
              <a:defRPr b="1" sz="3200">
                <a:solidFill>
                  <a:srgbClr val="FFFFFF"/>
                </a:solidFill>
              </a:defRPr>
            </a:pPr>
            <a:r>
              <a:t>(1103)</a:t>
            </a: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0" name="image.png"/>
          <p:cNvPicPr>
            <a:picLocks noChangeAspect="1"/>
          </p:cNvPicPr>
          <p:nvPr/>
        </p:nvPicPr>
        <p:blipFill>
          <a:blip r:embed="rId2">
            <a:extLst/>
          </a:blip>
          <a:srcRect l="405" t="0" r="6039" b="10546"/>
          <a:stretch>
            <a:fillRect/>
          </a:stretch>
        </p:blipFill>
        <p:spPr>
          <a:xfrm>
            <a:off x="0" y="9345"/>
            <a:ext cx="9144000" cy="6848655"/>
          </a:xfrm>
          <a:prstGeom prst="rect">
            <a:avLst/>
          </a:prstGeom>
          <a:ln w="12700">
            <a:miter lim="400000"/>
          </a:ln>
        </p:spPr>
      </p:pic>
      <p:sp>
        <p:nvSpPr>
          <p:cNvPr id="161" name="Shape 161"/>
          <p:cNvSpPr/>
          <p:nvPr/>
        </p:nvSpPr>
        <p:spPr>
          <a:xfrm>
            <a:off x="3352799" y="412750"/>
            <a:ext cx="4572002" cy="201080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pPr>
            <a:r>
              <a:t>They shall </a:t>
            </a:r>
            <a:r>
              <a:rPr>
                <a:solidFill>
                  <a:srgbClr val="FF0000"/>
                </a:solidFill>
              </a:rPr>
              <a:t>build </a:t>
            </a:r>
            <a:r>
              <a:t>houses and </a:t>
            </a:r>
            <a:r>
              <a:rPr>
                <a:solidFill>
                  <a:srgbClr val="FF0000"/>
                </a:solidFill>
              </a:rPr>
              <a:t>inhabit</a:t>
            </a:r>
            <a:r>
              <a:t> them...</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61"/>
                                        </p:tgtEl>
                                        <p:attrNameLst>
                                          <p:attrName>style.visibility</p:attrName>
                                        </p:attrNameLst>
                                      </p:cBhvr>
                                      <p:to>
                                        <p:strVal val="visible"/>
                                      </p:to>
                                    </p:set>
                                    <p:animEffect filter="wipe(up)" transition="in">
                                      <p:cBhvr>
                                        <p:cTn id="7"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1"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2" name="Shape 32"/>
          <p:cNvSpPr/>
          <p:nvPr/>
        </p:nvSpPr>
        <p:spPr>
          <a:xfrm>
            <a:off x="4876800" y="4495800"/>
            <a:ext cx="2819400" cy="71540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2600"/>
              </a:spcBef>
              <a:defRPr b="1" sz="4400">
                <a:solidFill>
                  <a:srgbClr val="FF0000"/>
                </a:solidFill>
              </a:defRPr>
            </a:lvl1pPr>
          </a:lstStyle>
          <a:p>
            <a:pPr/>
            <a:r>
              <a:t>A city</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32"/>
                                        </p:tgtEl>
                                        <p:attrNameLst>
                                          <p:attrName>style.visibility</p:attrName>
                                        </p:attrNameLst>
                                      </p:cBhvr>
                                      <p:to>
                                        <p:strVal val="visible"/>
                                      </p:to>
                                    </p:set>
                                    <p:animEffect filter="wipe(up)" transition="in">
                                      <p:cBhvr>
                                        <p:cTn id="7" dur="1000"/>
                                        <p:tgtEl>
                                          <p:spTgt spid="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 grpId="1"/>
    </p:bldLst>
  </p:timing>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3" name="image.png"/>
          <p:cNvPicPr>
            <a:picLocks noChangeAspect="1"/>
          </p:cNvPicPr>
          <p:nvPr/>
        </p:nvPicPr>
        <p:blipFill>
          <a:blip r:embed="rId2">
            <a:extLst/>
          </a:blip>
          <a:srcRect l="405" t="0" r="6039" b="10546"/>
          <a:stretch>
            <a:fillRect/>
          </a:stretch>
        </p:blipFill>
        <p:spPr>
          <a:xfrm>
            <a:off x="0" y="9345"/>
            <a:ext cx="9144000" cy="6848655"/>
          </a:xfrm>
          <a:prstGeom prst="rect">
            <a:avLst/>
          </a:prstGeom>
          <a:ln w="12700">
            <a:miter lim="400000"/>
          </a:ln>
        </p:spPr>
      </p:pic>
      <p:sp>
        <p:nvSpPr>
          <p:cNvPr id="164" name="Shape 164"/>
          <p:cNvSpPr/>
          <p:nvPr/>
        </p:nvSpPr>
        <p:spPr>
          <a:xfrm>
            <a:off x="3352799" y="123825"/>
            <a:ext cx="4572002" cy="265850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pPr>
            <a:r>
              <a:t>… and they shall </a:t>
            </a:r>
            <a:r>
              <a:rPr>
                <a:solidFill>
                  <a:srgbClr val="FF0000"/>
                </a:solidFill>
              </a:rPr>
              <a:t>plant</a:t>
            </a:r>
            <a:r>
              <a:t> vineyards and </a:t>
            </a:r>
            <a:r>
              <a:rPr>
                <a:solidFill>
                  <a:srgbClr val="FF0000"/>
                </a:solidFill>
              </a:rPr>
              <a:t>eat </a:t>
            </a:r>
            <a:r>
              <a:t>the fruit of them.</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64"/>
                                        </p:tgtEl>
                                        <p:attrNameLst>
                                          <p:attrName>style.visibility</p:attrName>
                                        </p:attrNameLst>
                                      </p:cBhvr>
                                      <p:to>
                                        <p:strVal val="visible"/>
                                      </p:to>
                                    </p:set>
                                    <p:animEffect filter="wipe(up)" transition="in">
                                      <p:cBhvr>
                                        <p:cTn id="7"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4" grpId="1"/>
    </p:bldLst>
  </p:timing>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6" name="0604045.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67" name="Shape 167"/>
          <p:cNvSpPr/>
          <p:nvPr/>
        </p:nvSpPr>
        <p:spPr>
          <a:xfrm>
            <a:off x="0" y="0"/>
            <a:ext cx="5029200" cy="3378716"/>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19. How does Paul describe the glories of God’s new Kingdom?</a:t>
            </a:r>
          </a:p>
          <a:p>
            <a:pPr algn="ctr">
              <a:spcBef>
                <a:spcPts val="1900"/>
              </a:spcBef>
              <a:defRPr b="1" sz="3200">
                <a:solidFill>
                  <a:srgbClr val="FFFFFF"/>
                </a:solidFill>
              </a:defRPr>
            </a:pPr>
            <a:r>
              <a:t>1 Corinthians 2:9  (1671)</a:t>
            </a:r>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9" name="0610121.jpeg"/>
          <p:cNvPicPr>
            <a:picLocks noChangeAspect="1"/>
          </p:cNvPicPr>
          <p:nvPr/>
        </p:nvPicPr>
        <p:blipFill>
          <a:blip r:embed="rId2">
            <a:extLst/>
          </a:blip>
          <a:srcRect l="3674" t="0" r="4446" b="0"/>
          <a:stretch>
            <a:fillRect/>
          </a:stretch>
        </p:blipFill>
        <p:spPr>
          <a:xfrm>
            <a:off x="4419600" y="0"/>
            <a:ext cx="4724400" cy="6858000"/>
          </a:xfrm>
          <a:prstGeom prst="rect">
            <a:avLst/>
          </a:prstGeom>
          <a:ln w="12700">
            <a:miter lim="400000"/>
          </a:ln>
        </p:spPr>
      </p:pic>
      <p:sp>
        <p:nvSpPr>
          <p:cNvPr id="170" name="Shape 170"/>
          <p:cNvSpPr/>
          <p:nvPr/>
        </p:nvSpPr>
        <p:spPr>
          <a:xfrm>
            <a:off x="0" y="0"/>
            <a:ext cx="4419600" cy="58970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0000"/>
                </a:solidFill>
              </a:defRPr>
            </a:pPr>
            <a:r>
              <a:t>Eye</a:t>
            </a:r>
            <a:r>
              <a:rPr>
                <a:solidFill>
                  <a:srgbClr val="FFFFFF"/>
                </a:solidFill>
              </a:rPr>
              <a:t> hath not seen nor </a:t>
            </a:r>
            <a:r>
              <a:t>ear</a:t>
            </a:r>
            <a:r>
              <a:rPr>
                <a:solidFill>
                  <a:srgbClr val="FFFFFF"/>
                </a:solidFill>
              </a:rPr>
              <a:t> heard, neither have </a:t>
            </a:r>
            <a:r>
              <a:t>entered</a:t>
            </a:r>
            <a:r>
              <a:rPr>
                <a:solidFill>
                  <a:srgbClr val="FFFFFF"/>
                </a:solidFill>
              </a:rPr>
              <a:t> into     the </a:t>
            </a:r>
            <a:r>
              <a:t>heart of man</a:t>
            </a:r>
            <a:r>
              <a:rPr>
                <a:solidFill>
                  <a:srgbClr val="FFFFFF"/>
                </a:solidFill>
              </a:rPr>
              <a:t>, the things which God hath prepared          for them that love Him.</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70"/>
                                        </p:tgtEl>
                                        <p:attrNameLst>
                                          <p:attrName>style.visibility</p:attrName>
                                        </p:attrNameLst>
                                      </p:cBhvr>
                                      <p:to>
                                        <p:strVal val="visible"/>
                                      </p:to>
                                    </p:set>
                                    <p:animEffect filter="wipe(up)" transition="in">
                                      <p:cBhvr>
                                        <p:cTn id="7"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0" grpId="1"/>
    </p:bldLst>
  </p:timing>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FFFF00"/>
            </a:gs>
            <a:gs pos="100000">
              <a:srgbClr val="FFFFAA"/>
            </a:gs>
          </a:gsLst>
          <a:path path="circle">
            <a:fillToRect l="50000" t="50000" r="50000" b="50000"/>
          </a:path>
        </a:gradFill>
      </p:bgPr>
    </p:bg>
    <p:spTree>
      <p:nvGrpSpPr>
        <p:cNvPr id="1" name=""/>
        <p:cNvGrpSpPr/>
        <p:nvPr/>
      </p:nvGrpSpPr>
      <p:grpSpPr>
        <a:xfrm>
          <a:off x="0" y="0"/>
          <a:ext cx="0" cy="0"/>
          <a:chOff x="0" y="0"/>
          <a:chExt cx="0" cy="0"/>
        </a:xfrm>
      </p:grpSpPr>
      <p:sp>
        <p:nvSpPr>
          <p:cNvPr id="172" name="Shape 172"/>
          <p:cNvSpPr/>
          <p:nvPr/>
        </p:nvSpPr>
        <p:spPr>
          <a:xfrm>
            <a:off x="-1" y="1812925"/>
            <a:ext cx="9144002" cy="2969280"/>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4800"/>
              </a:spcBef>
              <a:defRPr b="1" sz="8000">
                <a:solidFill>
                  <a:srgbClr val="CC0000"/>
                </a:solidFill>
              </a:defRPr>
            </a:pPr>
            <a:r>
              <a:t>NO DISEASE </a:t>
            </a:r>
          </a:p>
          <a:p>
            <a:pPr algn="ctr">
              <a:spcBef>
                <a:spcPts val="4800"/>
              </a:spcBef>
              <a:defRPr b="1" sz="8000">
                <a:solidFill>
                  <a:srgbClr val="CC0000"/>
                </a:solidFill>
              </a:defRPr>
            </a:pPr>
            <a:r>
              <a:t>OR DEATH</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72"/>
                                        </p:tgtEl>
                                        <p:attrNameLst>
                                          <p:attrName>style.visibility</p:attrName>
                                        </p:attrNameLst>
                                      </p:cBhvr>
                                      <p:to>
                                        <p:strVal val="visible"/>
                                      </p:to>
                                    </p:set>
                                    <p:animEffect filter="wipe(up)" transition="in">
                                      <p:cBhvr>
                                        <p:cTn id="7"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2" grpId="1"/>
    </p:bldLst>
  </p:timing>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4" name="image.png"/>
          <p:cNvPicPr>
            <a:picLocks noChangeAspect="1"/>
          </p:cNvPicPr>
          <p:nvPr/>
        </p:nvPicPr>
        <p:blipFill>
          <a:blip r:embed="rId2">
            <a:extLst/>
          </a:blip>
          <a:srcRect l="30833" t="0" r="5833" b="0"/>
          <a:stretch>
            <a:fillRect/>
          </a:stretch>
        </p:blipFill>
        <p:spPr>
          <a:xfrm>
            <a:off x="3352799" y="0"/>
            <a:ext cx="5791202" cy="6858000"/>
          </a:xfrm>
          <a:prstGeom prst="rect">
            <a:avLst/>
          </a:prstGeom>
          <a:ln w="12700">
            <a:miter lim="400000"/>
          </a:ln>
        </p:spPr>
      </p:pic>
      <p:sp>
        <p:nvSpPr>
          <p:cNvPr id="175" name="Shape 175"/>
          <p:cNvSpPr/>
          <p:nvPr/>
        </p:nvSpPr>
        <p:spPr>
          <a:xfrm>
            <a:off x="0" y="644524"/>
            <a:ext cx="3352800" cy="5249303"/>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2600"/>
              </a:spcBef>
              <a:defRPr b="1" sz="4400">
                <a:solidFill>
                  <a:srgbClr val="FFFFFF"/>
                </a:solidFill>
              </a:defRPr>
            </a:lvl1pPr>
          </a:lstStyle>
          <a:p>
            <a:pPr/>
            <a:r>
              <a:t>20. What comforting and exciting facts about Heaven are emphasized in the following …</a:t>
            </a: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7" name="image.png"/>
          <p:cNvPicPr>
            <a:picLocks noChangeAspect="1"/>
          </p:cNvPicPr>
          <p:nvPr/>
        </p:nvPicPr>
        <p:blipFill>
          <a:blip r:embed="rId2">
            <a:extLst/>
          </a:blip>
          <a:srcRect l="30833" t="0" r="5833" b="0"/>
          <a:stretch>
            <a:fillRect/>
          </a:stretch>
        </p:blipFill>
        <p:spPr>
          <a:xfrm>
            <a:off x="3352799" y="0"/>
            <a:ext cx="5791202" cy="6858000"/>
          </a:xfrm>
          <a:prstGeom prst="rect">
            <a:avLst/>
          </a:prstGeom>
          <a:ln w="12700">
            <a:miter lim="400000"/>
          </a:ln>
        </p:spPr>
      </p:pic>
      <p:sp>
        <p:nvSpPr>
          <p:cNvPr id="178" name="Shape 178"/>
          <p:cNvSpPr/>
          <p:nvPr/>
        </p:nvSpPr>
        <p:spPr>
          <a:xfrm>
            <a:off x="0" y="244475"/>
            <a:ext cx="3352800" cy="6104136"/>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 Scripture passages?</a:t>
            </a:r>
          </a:p>
          <a:p>
            <a:pPr algn="ctr">
              <a:spcBef>
                <a:spcPts val="1900"/>
              </a:spcBef>
              <a:defRPr b="1" sz="3200">
                <a:solidFill>
                  <a:srgbClr val="FFFFFF"/>
                </a:solidFill>
              </a:defRPr>
            </a:pPr>
            <a:r>
              <a:t>Isaiah 35:5, 6          (1064)</a:t>
            </a:r>
          </a:p>
          <a:p>
            <a:pPr algn="ctr">
              <a:spcBef>
                <a:spcPts val="1900"/>
              </a:spcBef>
              <a:defRPr b="1" sz="3200">
                <a:solidFill>
                  <a:srgbClr val="FFFFFF"/>
                </a:solidFill>
              </a:defRPr>
            </a:pPr>
            <a:r>
              <a:t>Revelation 21:4       (1823)</a:t>
            </a:r>
          </a:p>
          <a:p>
            <a:pPr algn="ctr">
              <a:spcBef>
                <a:spcPts val="1900"/>
              </a:spcBef>
              <a:defRPr b="1" sz="3200">
                <a:solidFill>
                  <a:srgbClr val="FFFFFF"/>
                </a:solidFill>
              </a:defRPr>
            </a:pPr>
            <a:r>
              <a:t>Isaiah 65:25           (1103)</a:t>
            </a:r>
          </a:p>
          <a:p>
            <a:pPr algn="ctr">
              <a:spcBef>
                <a:spcPts val="1900"/>
              </a:spcBef>
              <a:defRPr b="1" sz="3200">
                <a:solidFill>
                  <a:srgbClr val="FFFFFF"/>
                </a:solidFill>
              </a:defRPr>
            </a:pPr>
            <a:r>
              <a:t>Isaiah 11:6               (1037)</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0"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81" name="Shape 181"/>
          <p:cNvSpPr/>
          <p:nvPr/>
        </p:nvSpPr>
        <p:spPr>
          <a:xfrm>
            <a:off x="-1" y="0"/>
            <a:ext cx="9144002" cy="352972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pPr>
            <a:r>
              <a:t>a. Eyes of the </a:t>
            </a:r>
            <a:r>
              <a:rPr>
                <a:solidFill>
                  <a:srgbClr val="FF0000"/>
                </a:solidFill>
              </a:rPr>
              <a:t>blind</a:t>
            </a:r>
            <a:r>
              <a:t> shall be     </a:t>
            </a:r>
            <a:r>
              <a:rPr>
                <a:solidFill>
                  <a:srgbClr val="FF0000"/>
                </a:solidFill>
              </a:rPr>
              <a:t>opened</a:t>
            </a:r>
            <a:r>
              <a:t>.</a:t>
            </a:r>
          </a:p>
          <a:p>
            <a:pPr algn="ctr">
              <a:spcBef>
                <a:spcPts val="1400"/>
              </a:spcBef>
              <a:defRPr b="1" sz="3200"/>
            </a:pPr>
          </a:p>
          <a:p>
            <a:pPr algn="ctr">
              <a:spcBef>
                <a:spcPts val="1400"/>
              </a:spcBef>
              <a:defRPr b="1" sz="2800"/>
            </a:pPr>
          </a:p>
          <a:p>
            <a:pPr algn="ctr">
              <a:spcBef>
                <a:spcPts val="1400"/>
              </a:spcBef>
              <a:defRPr b="1" sz="2800"/>
            </a:pPr>
          </a:p>
          <a:p>
            <a:pPr algn="ctr">
              <a:spcBef>
                <a:spcPts val="2600"/>
              </a:spcBef>
              <a:defRPr b="1" sz="4400"/>
            </a:pPr>
            <a:r>
              <a:t>Isaiah 35:5</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81"/>
                                        </p:tgtEl>
                                        <p:attrNameLst>
                                          <p:attrName>style.visibility</p:attrName>
                                        </p:attrNameLst>
                                      </p:cBhvr>
                                      <p:to>
                                        <p:strVal val="visible"/>
                                      </p:to>
                                    </p:set>
                                    <p:animEffect filter="wipe(up)" transition="in">
                                      <p:cBhvr>
                                        <p:cTn id="7"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1" grpId="1"/>
    </p:bldLst>
  </p:timing>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3"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84" name="Shape 184"/>
          <p:cNvSpPr/>
          <p:nvPr/>
        </p:nvSpPr>
        <p:spPr>
          <a:xfrm>
            <a:off x="-1" y="0"/>
            <a:ext cx="9144002" cy="417742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pPr>
            <a:r>
              <a:t>b. Ears of the</a:t>
            </a:r>
            <a:r>
              <a:rPr>
                <a:solidFill>
                  <a:srgbClr val="FF0000"/>
                </a:solidFill>
              </a:rPr>
              <a:t> deaf </a:t>
            </a:r>
            <a:r>
              <a:t>shall be</a:t>
            </a:r>
            <a:r>
              <a:rPr>
                <a:solidFill>
                  <a:srgbClr val="FF0000"/>
                </a:solidFill>
              </a:rPr>
              <a:t> unstopped</a:t>
            </a:r>
            <a:r>
              <a:t>.</a:t>
            </a:r>
          </a:p>
          <a:p>
            <a:pPr algn="ctr">
              <a:spcBef>
                <a:spcPts val="1400"/>
              </a:spcBef>
              <a:defRPr b="1" sz="3200"/>
            </a:pPr>
          </a:p>
          <a:p>
            <a:pPr algn="ctr">
              <a:spcBef>
                <a:spcPts val="1400"/>
              </a:spcBef>
              <a:defRPr b="1" sz="2800"/>
            </a:pPr>
          </a:p>
          <a:p>
            <a:pPr algn="ctr">
              <a:spcBef>
                <a:spcPts val="1400"/>
              </a:spcBef>
              <a:defRPr b="1" sz="2800"/>
            </a:pPr>
          </a:p>
          <a:p>
            <a:pPr algn="ctr">
              <a:spcBef>
                <a:spcPts val="2600"/>
              </a:spcBef>
              <a:defRPr b="1" sz="4400"/>
            </a:pPr>
            <a:r>
              <a:t>Isaiah 35:5</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84"/>
                                        </p:tgtEl>
                                        <p:attrNameLst>
                                          <p:attrName>style.visibility</p:attrName>
                                        </p:attrNameLst>
                                      </p:cBhvr>
                                      <p:to>
                                        <p:strVal val="visible"/>
                                      </p:to>
                                    </p:set>
                                    <p:animEffect filter="wipe(up)" transition="in">
                                      <p:cBhvr>
                                        <p:cTn id="7"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4" grpId="1"/>
    </p:bldLst>
  </p:timing>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6"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87" name="Shape 187"/>
          <p:cNvSpPr/>
          <p:nvPr/>
        </p:nvSpPr>
        <p:spPr>
          <a:xfrm>
            <a:off x="-1" y="0"/>
            <a:ext cx="9144002" cy="417742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pPr>
            <a:r>
              <a:t>c. Lame man will</a:t>
            </a:r>
            <a:r>
              <a:rPr>
                <a:solidFill>
                  <a:srgbClr val="FF0000"/>
                </a:solidFill>
              </a:rPr>
              <a:t> leap </a:t>
            </a:r>
            <a:r>
              <a:t>as                   an</a:t>
            </a:r>
            <a:r>
              <a:rPr>
                <a:solidFill>
                  <a:srgbClr val="FF0000"/>
                </a:solidFill>
              </a:rPr>
              <a:t> hart</a:t>
            </a:r>
            <a:r>
              <a:t>.</a:t>
            </a:r>
          </a:p>
          <a:p>
            <a:pPr algn="ctr">
              <a:spcBef>
                <a:spcPts val="1400"/>
              </a:spcBef>
              <a:defRPr b="1" sz="3200"/>
            </a:pPr>
          </a:p>
          <a:p>
            <a:pPr algn="ctr">
              <a:spcBef>
                <a:spcPts val="1400"/>
              </a:spcBef>
              <a:defRPr b="1" sz="2800"/>
            </a:pPr>
          </a:p>
          <a:p>
            <a:pPr algn="ctr">
              <a:spcBef>
                <a:spcPts val="1400"/>
              </a:spcBef>
              <a:defRPr b="1" sz="2800"/>
            </a:pPr>
          </a:p>
          <a:p>
            <a:pPr algn="ctr">
              <a:spcBef>
                <a:spcPts val="2600"/>
              </a:spcBef>
              <a:defRPr b="1" sz="4400"/>
            </a:pPr>
            <a:r>
              <a:t>Isaiah 35:6</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87"/>
                                        </p:tgtEl>
                                        <p:attrNameLst>
                                          <p:attrName>style.visibility</p:attrName>
                                        </p:attrNameLst>
                                      </p:cBhvr>
                                      <p:to>
                                        <p:strVal val="visible"/>
                                      </p:to>
                                    </p:set>
                                    <p:animEffect filter="wipe(up)" transition="in">
                                      <p:cBhvr>
                                        <p:cTn id="7"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7" grpId="1"/>
    </p:bldLst>
  </p:timing>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9"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90" name="Shape 190"/>
          <p:cNvSpPr/>
          <p:nvPr/>
        </p:nvSpPr>
        <p:spPr>
          <a:xfrm>
            <a:off x="-1" y="0"/>
            <a:ext cx="9144002" cy="417742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pPr>
            <a:r>
              <a:t>d. Tongue of the</a:t>
            </a:r>
            <a:r>
              <a:rPr>
                <a:solidFill>
                  <a:srgbClr val="FF0000"/>
                </a:solidFill>
              </a:rPr>
              <a:t> dumb </a:t>
            </a:r>
            <a:r>
              <a:t>shall</a:t>
            </a:r>
            <a:r>
              <a:rPr>
                <a:solidFill>
                  <a:srgbClr val="FF0000"/>
                </a:solidFill>
              </a:rPr>
              <a:t>          sing</a:t>
            </a:r>
            <a:r>
              <a:t>.</a:t>
            </a:r>
          </a:p>
          <a:p>
            <a:pPr algn="ctr">
              <a:spcBef>
                <a:spcPts val="1400"/>
              </a:spcBef>
              <a:defRPr b="1" sz="3200"/>
            </a:pPr>
          </a:p>
          <a:p>
            <a:pPr algn="ctr">
              <a:spcBef>
                <a:spcPts val="1400"/>
              </a:spcBef>
              <a:defRPr b="1" sz="2800"/>
            </a:pPr>
          </a:p>
          <a:p>
            <a:pPr algn="ctr">
              <a:spcBef>
                <a:spcPts val="1400"/>
              </a:spcBef>
              <a:defRPr b="1" sz="2800"/>
            </a:pPr>
          </a:p>
          <a:p>
            <a:pPr algn="ctr">
              <a:spcBef>
                <a:spcPts val="2600"/>
              </a:spcBef>
              <a:defRPr b="1" sz="4400"/>
            </a:pPr>
            <a:r>
              <a:t>Isaiah 35:6</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90"/>
                                        </p:tgtEl>
                                        <p:attrNameLst>
                                          <p:attrName>style.visibility</p:attrName>
                                        </p:attrNameLst>
                                      </p:cBhvr>
                                      <p:to>
                                        <p:strVal val="visible"/>
                                      </p:to>
                                    </p:set>
                                    <p:animEffect filter="wipe(up)" transition="in">
                                      <p:cBhvr>
                                        <p:cTn id="7"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0"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5" name="Shape 35"/>
          <p:cNvSpPr/>
          <p:nvPr/>
        </p:nvSpPr>
        <p:spPr>
          <a:xfrm>
            <a:off x="-1" y="0"/>
            <a:ext cx="9144002" cy="1435616"/>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2. What is the name of the city?</a:t>
            </a:r>
          </a:p>
          <a:p>
            <a:pPr algn="ctr">
              <a:spcBef>
                <a:spcPts val="1900"/>
              </a:spcBef>
              <a:defRPr b="1" sz="3200">
                <a:solidFill>
                  <a:srgbClr val="FFFFFF"/>
                </a:solidFill>
              </a:defRPr>
            </a:pPr>
            <a:r>
              <a:t>Revelation 3:12  (1804)</a:t>
            </a:r>
          </a:p>
        </p:txBody>
      </p:sp>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2"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93" name="Shape 193"/>
          <p:cNvSpPr/>
          <p:nvPr/>
        </p:nvSpPr>
        <p:spPr>
          <a:xfrm>
            <a:off x="-1" y="0"/>
            <a:ext cx="9144002" cy="417742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pPr>
            <a:r>
              <a:t>e. God will</a:t>
            </a:r>
            <a:r>
              <a:rPr>
                <a:solidFill>
                  <a:srgbClr val="FF0000"/>
                </a:solidFill>
              </a:rPr>
              <a:t> wipe </a:t>
            </a:r>
            <a:r>
              <a:t>away all</a:t>
            </a:r>
            <a:r>
              <a:rPr>
                <a:solidFill>
                  <a:srgbClr val="FF0000"/>
                </a:solidFill>
              </a:rPr>
              <a:t>             tears</a:t>
            </a:r>
            <a:r>
              <a:t>.</a:t>
            </a:r>
          </a:p>
          <a:p>
            <a:pPr algn="ctr">
              <a:spcBef>
                <a:spcPts val="1400"/>
              </a:spcBef>
              <a:defRPr b="1" sz="3200"/>
            </a:pPr>
          </a:p>
          <a:p>
            <a:pPr algn="ctr">
              <a:spcBef>
                <a:spcPts val="1400"/>
              </a:spcBef>
              <a:defRPr b="1" sz="2800"/>
            </a:pPr>
          </a:p>
          <a:p>
            <a:pPr algn="ctr">
              <a:spcBef>
                <a:spcPts val="1400"/>
              </a:spcBef>
              <a:defRPr b="1" sz="2800"/>
            </a:pPr>
          </a:p>
          <a:p>
            <a:pPr algn="ctr">
              <a:spcBef>
                <a:spcPts val="2600"/>
              </a:spcBef>
              <a:defRPr b="1" sz="4400"/>
            </a:pPr>
            <a:r>
              <a:t>Revelation 21:4</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93"/>
                                        </p:tgtEl>
                                        <p:attrNameLst>
                                          <p:attrName>style.visibility</p:attrName>
                                        </p:attrNameLst>
                                      </p:cBhvr>
                                      <p:to>
                                        <p:strVal val="visible"/>
                                      </p:to>
                                    </p:set>
                                    <p:animEffect filter="wipe(up)" transition="in">
                                      <p:cBhvr>
                                        <p:cTn id="7"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3" grpId="1"/>
    </p:bldLst>
  </p:timing>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5"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96" name="Shape 196"/>
          <p:cNvSpPr/>
          <p:nvPr/>
        </p:nvSpPr>
        <p:spPr>
          <a:xfrm>
            <a:off x="-1" y="0"/>
            <a:ext cx="9144002" cy="417742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pPr>
            <a:r>
              <a:t>f. No more</a:t>
            </a:r>
            <a:r>
              <a:rPr>
                <a:solidFill>
                  <a:srgbClr val="FF0000"/>
                </a:solidFill>
              </a:rPr>
              <a:t> death</a:t>
            </a:r>
            <a:r>
              <a:t>,</a:t>
            </a:r>
            <a:r>
              <a:rPr>
                <a:solidFill>
                  <a:srgbClr val="FF0000"/>
                </a:solidFill>
              </a:rPr>
              <a:t> sorrow</a:t>
            </a:r>
            <a:r>
              <a:t>,</a:t>
            </a:r>
            <a:r>
              <a:rPr>
                <a:solidFill>
                  <a:srgbClr val="FF0000"/>
                </a:solidFill>
              </a:rPr>
              <a:t> crying </a:t>
            </a:r>
            <a:r>
              <a:t>or</a:t>
            </a:r>
            <a:r>
              <a:rPr>
                <a:solidFill>
                  <a:srgbClr val="FF0000"/>
                </a:solidFill>
              </a:rPr>
              <a:t> pain</a:t>
            </a:r>
            <a:r>
              <a:t>.</a:t>
            </a:r>
          </a:p>
          <a:p>
            <a:pPr algn="ctr">
              <a:spcBef>
                <a:spcPts val="1400"/>
              </a:spcBef>
              <a:defRPr b="1" sz="3200"/>
            </a:pPr>
          </a:p>
          <a:p>
            <a:pPr algn="ctr">
              <a:spcBef>
                <a:spcPts val="1400"/>
              </a:spcBef>
              <a:defRPr b="1" sz="2800"/>
            </a:pPr>
          </a:p>
          <a:p>
            <a:pPr algn="ctr">
              <a:spcBef>
                <a:spcPts val="1400"/>
              </a:spcBef>
              <a:defRPr b="1" sz="2800"/>
            </a:pPr>
          </a:p>
          <a:p>
            <a:pPr algn="ctr">
              <a:spcBef>
                <a:spcPts val="2600"/>
              </a:spcBef>
              <a:defRPr b="1" sz="4400"/>
            </a:pPr>
            <a:r>
              <a:t>Revelation 21:4</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96"/>
                                        </p:tgtEl>
                                        <p:attrNameLst>
                                          <p:attrName>style.visibility</p:attrName>
                                        </p:attrNameLst>
                                      </p:cBhvr>
                                      <p:to>
                                        <p:strVal val="visible"/>
                                      </p:to>
                                    </p:set>
                                    <p:animEffect filter="wipe(up)" transition="in">
                                      <p:cBhvr>
                                        <p:cTn id="7"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6" grpId="1"/>
    </p:bldLst>
  </p:timing>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8"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99" name="Shape 199"/>
          <p:cNvSpPr/>
          <p:nvPr/>
        </p:nvSpPr>
        <p:spPr>
          <a:xfrm>
            <a:off x="-1" y="0"/>
            <a:ext cx="9144002" cy="352972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pPr>
            <a:r>
              <a:t>g. Beasts will not</a:t>
            </a:r>
            <a:r>
              <a:rPr>
                <a:solidFill>
                  <a:srgbClr val="FF0000"/>
                </a:solidFill>
              </a:rPr>
              <a:t> hurt </a:t>
            </a:r>
            <a:r>
              <a:t>nor</a:t>
            </a:r>
            <a:r>
              <a:rPr>
                <a:solidFill>
                  <a:srgbClr val="FF0000"/>
                </a:solidFill>
              </a:rPr>
              <a:t>       destroy</a:t>
            </a:r>
            <a:r>
              <a:t>.</a:t>
            </a:r>
          </a:p>
          <a:p>
            <a:pPr algn="ctr">
              <a:spcBef>
                <a:spcPts val="1400"/>
              </a:spcBef>
              <a:defRPr b="1" sz="3200"/>
            </a:pPr>
          </a:p>
          <a:p>
            <a:pPr algn="ctr">
              <a:spcBef>
                <a:spcPts val="1400"/>
              </a:spcBef>
              <a:defRPr b="1" sz="2800"/>
            </a:pPr>
          </a:p>
          <a:p>
            <a:pPr algn="ctr">
              <a:spcBef>
                <a:spcPts val="1400"/>
              </a:spcBef>
              <a:defRPr b="1" sz="2800"/>
            </a:pPr>
          </a:p>
          <a:p>
            <a:pPr algn="ctr">
              <a:spcBef>
                <a:spcPts val="2600"/>
              </a:spcBef>
              <a:defRPr b="1" sz="4400"/>
            </a:pPr>
            <a:r>
              <a:t>Isaiah 65:25</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99"/>
                                        </p:tgtEl>
                                        <p:attrNameLst>
                                          <p:attrName>style.visibility</p:attrName>
                                        </p:attrNameLst>
                                      </p:cBhvr>
                                      <p:to>
                                        <p:strVal val="visible"/>
                                      </p:to>
                                    </p:set>
                                    <p:animEffect filter="wipe(up)" transition="in">
                                      <p:cBhvr>
                                        <p:cTn id="7"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9" grpId="1"/>
    </p:bldLst>
  </p:timing>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1"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02" name="Shape 202"/>
          <p:cNvSpPr/>
          <p:nvPr/>
        </p:nvSpPr>
        <p:spPr>
          <a:xfrm>
            <a:off x="-1" y="0"/>
            <a:ext cx="9144002" cy="417742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pPr>
            <a:r>
              <a:t>h. The wolf, leopard and lion will be led by a little</a:t>
            </a:r>
            <a:r>
              <a:rPr>
                <a:solidFill>
                  <a:srgbClr val="FF0000"/>
                </a:solidFill>
              </a:rPr>
              <a:t> child</a:t>
            </a:r>
            <a:r>
              <a:t>.</a:t>
            </a:r>
          </a:p>
          <a:p>
            <a:pPr algn="ctr">
              <a:spcBef>
                <a:spcPts val="1400"/>
              </a:spcBef>
              <a:defRPr b="1" sz="3200"/>
            </a:pPr>
          </a:p>
          <a:p>
            <a:pPr algn="ctr">
              <a:spcBef>
                <a:spcPts val="1400"/>
              </a:spcBef>
              <a:defRPr b="1" sz="2800"/>
            </a:pPr>
          </a:p>
          <a:p>
            <a:pPr algn="ctr">
              <a:spcBef>
                <a:spcPts val="1400"/>
              </a:spcBef>
              <a:defRPr b="1" sz="2800"/>
            </a:pPr>
          </a:p>
          <a:p>
            <a:pPr algn="ctr">
              <a:spcBef>
                <a:spcPts val="2600"/>
              </a:spcBef>
              <a:defRPr b="1" sz="4400"/>
            </a:pPr>
            <a:r>
              <a:t>Isaiah 11:6</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02"/>
                                        </p:tgtEl>
                                        <p:attrNameLst>
                                          <p:attrName>style.visibility</p:attrName>
                                        </p:attrNameLst>
                                      </p:cBhvr>
                                      <p:to>
                                        <p:strVal val="visible"/>
                                      </p:to>
                                    </p:set>
                                    <p:animEffect filter="wipe(up)" transition="in">
                                      <p:cBhvr>
                                        <p:cTn id="7"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2" grpId="1"/>
    </p:bldLst>
  </p:timing>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4"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05" name="Shape 205"/>
          <p:cNvSpPr/>
          <p:nvPr/>
        </p:nvSpPr>
        <p:spPr>
          <a:xfrm>
            <a:off x="1219200" y="230187"/>
            <a:ext cx="7924800" cy="2658503"/>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00"/>
                </a:solidFill>
              </a:defRPr>
            </a:pPr>
            <a:r>
              <a:t>21. What promises has God given about Heaven that applies to the tragedies of this present earth?   </a:t>
            </a:r>
            <a:r>
              <a:rPr sz="3200"/>
              <a:t>Isaiah 65:17  (1102)</a:t>
            </a:r>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7"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08" name="Shape 208"/>
          <p:cNvSpPr/>
          <p:nvPr/>
        </p:nvSpPr>
        <p:spPr>
          <a:xfrm>
            <a:off x="-1" y="0"/>
            <a:ext cx="9144002" cy="136310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p>
            <a:pPr>
              <a:spcBef>
                <a:spcPts val="2600"/>
              </a:spcBef>
              <a:defRPr b="1" sz="4400"/>
            </a:pPr>
            <a:r>
              <a:t>The </a:t>
            </a:r>
            <a:r>
              <a:rPr>
                <a:solidFill>
                  <a:srgbClr val="FF0000"/>
                </a:solidFill>
              </a:rPr>
              <a:t>former</a:t>
            </a:r>
            <a:r>
              <a:t> shall not be </a:t>
            </a:r>
            <a:r>
              <a:rPr>
                <a:solidFill>
                  <a:srgbClr val="FF0000"/>
                </a:solidFill>
              </a:rPr>
              <a:t>remembered</a:t>
            </a:r>
            <a:r>
              <a:t> nor </a:t>
            </a:r>
            <a:r>
              <a:rPr>
                <a:solidFill>
                  <a:srgbClr val="FF0000"/>
                </a:solidFill>
              </a:rPr>
              <a:t>come</a:t>
            </a:r>
            <a:r>
              <a:t> into </a:t>
            </a:r>
            <a:r>
              <a:rPr>
                <a:solidFill>
                  <a:srgbClr val="FF0000"/>
                </a:solidFill>
              </a:rPr>
              <a:t>mind</a:t>
            </a: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08"/>
                                        </p:tgtEl>
                                        <p:attrNameLst>
                                          <p:attrName>style.visibility</p:attrName>
                                        </p:attrNameLst>
                                      </p:cBhvr>
                                      <p:to>
                                        <p:strVal val="visible"/>
                                      </p:to>
                                    </p:set>
                                    <p:animEffect filter="wipe(up)" transition="in">
                                      <p:cBhvr>
                                        <p:cTn id="7"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8" grpId="1"/>
    </p:bldLst>
  </p:timing>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FFFF00"/>
            </a:gs>
            <a:gs pos="100000">
              <a:srgbClr val="FFFFAA"/>
            </a:gs>
          </a:gsLst>
          <a:path path="circle">
            <a:fillToRect l="50000" t="50000" r="50000" b="50000"/>
          </a:path>
        </a:gradFill>
      </p:bgPr>
    </p:bg>
    <p:spTree>
      <p:nvGrpSpPr>
        <p:cNvPr id="1" name=""/>
        <p:cNvGrpSpPr/>
        <p:nvPr/>
      </p:nvGrpSpPr>
      <p:grpSpPr>
        <a:xfrm>
          <a:off x="0" y="0"/>
          <a:ext cx="0" cy="0"/>
          <a:chOff x="0" y="0"/>
          <a:chExt cx="0" cy="0"/>
        </a:xfrm>
      </p:grpSpPr>
      <p:sp>
        <p:nvSpPr>
          <p:cNvPr id="210" name="Shape 210"/>
          <p:cNvSpPr/>
          <p:nvPr/>
        </p:nvSpPr>
        <p:spPr>
          <a:xfrm>
            <a:off x="-1" y="914400"/>
            <a:ext cx="9144002" cy="4734581"/>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4800"/>
              </a:spcBef>
              <a:defRPr b="1" sz="8000">
                <a:solidFill>
                  <a:srgbClr val="CC0000"/>
                </a:solidFill>
              </a:defRPr>
            </a:pPr>
            <a:r>
              <a:t>ETERNAL </a:t>
            </a:r>
          </a:p>
          <a:p>
            <a:pPr algn="ctr">
              <a:spcBef>
                <a:spcPts val="4800"/>
              </a:spcBef>
              <a:defRPr b="1" sz="8000">
                <a:solidFill>
                  <a:srgbClr val="CC0000"/>
                </a:solidFill>
              </a:defRPr>
            </a:pPr>
            <a:r>
              <a:t>JOY AND </a:t>
            </a:r>
          </a:p>
          <a:p>
            <a:pPr algn="ctr">
              <a:spcBef>
                <a:spcPts val="4800"/>
              </a:spcBef>
              <a:defRPr b="1" sz="8000">
                <a:solidFill>
                  <a:srgbClr val="CC0000"/>
                </a:solidFill>
              </a:defRPr>
            </a:pPr>
            <a:r>
              <a:t>HEALTH</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10"/>
                                        </p:tgtEl>
                                        <p:attrNameLst>
                                          <p:attrName>style.visibility</p:attrName>
                                        </p:attrNameLst>
                                      </p:cBhvr>
                                      <p:to>
                                        <p:strVal val="visible"/>
                                      </p:to>
                                    </p:set>
                                    <p:animEffect filter="wipe(up)" transition="in">
                                      <p:cBhvr>
                                        <p:cTn id="7"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0" grpId="1"/>
    </p:bldLst>
  </p:timing>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2"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13" name="Shape 213"/>
          <p:cNvSpPr/>
          <p:nvPr/>
        </p:nvSpPr>
        <p:spPr>
          <a:xfrm>
            <a:off x="76200" y="0"/>
            <a:ext cx="9067800" cy="4158496"/>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spcBef>
                <a:spcPts val="2600"/>
              </a:spcBef>
              <a:defRPr b="1" sz="4400">
                <a:solidFill>
                  <a:srgbClr val="FFFFFF"/>
                </a:solidFill>
              </a:defRPr>
            </a:pPr>
            <a:r>
              <a:t>22. The prophet Isaiah gives us three more marvelous promises regarding the New Earth.  What are they?</a:t>
            </a:r>
          </a:p>
          <a:p>
            <a:pPr>
              <a:spcBef>
                <a:spcPts val="1900"/>
              </a:spcBef>
              <a:defRPr b="1" sz="3200">
                <a:solidFill>
                  <a:srgbClr val="FFFFFF"/>
                </a:solidFill>
              </a:defRPr>
            </a:pPr>
            <a:r>
              <a:t>Isaiah 35:1  (1064)</a:t>
            </a:r>
          </a:p>
          <a:p>
            <a:pPr>
              <a:spcBef>
                <a:spcPts val="1900"/>
              </a:spcBef>
              <a:defRPr b="1" sz="3200">
                <a:solidFill>
                  <a:srgbClr val="FFFFFF"/>
                </a:solidFill>
              </a:defRPr>
            </a:pPr>
            <a:r>
              <a:t>Isaiah 33:24  (1062)</a:t>
            </a:r>
          </a:p>
          <a:p>
            <a:pPr>
              <a:spcBef>
                <a:spcPts val="1900"/>
              </a:spcBef>
              <a:defRPr b="1" sz="3200">
                <a:solidFill>
                  <a:srgbClr val="FFFFFF"/>
                </a:solidFill>
              </a:defRPr>
            </a:pPr>
            <a:r>
              <a:t>Isaiah 60:18  (1098)</a:t>
            </a:r>
          </a:p>
        </p:txBody>
      </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5"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16" name="Shape 216"/>
          <p:cNvSpPr/>
          <p:nvPr/>
        </p:nvSpPr>
        <p:spPr>
          <a:xfrm>
            <a:off x="-1" y="0"/>
            <a:ext cx="9144002" cy="136310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pPr>
            <a:r>
              <a:t>a. The desert shall… </a:t>
            </a:r>
            <a:r>
              <a:rPr>
                <a:solidFill>
                  <a:srgbClr val="FF0000"/>
                </a:solidFill>
              </a:rPr>
              <a:t>blossom</a:t>
            </a:r>
            <a:r>
              <a:t> as         a </a:t>
            </a:r>
            <a:r>
              <a:rPr>
                <a:solidFill>
                  <a:srgbClr val="FF0000"/>
                </a:solidFill>
              </a:rPr>
              <a:t>rose</a:t>
            </a: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16"/>
                                        </p:tgtEl>
                                        <p:attrNameLst>
                                          <p:attrName>style.visibility</p:attrName>
                                        </p:attrNameLst>
                                      </p:cBhvr>
                                      <p:to>
                                        <p:strVal val="visible"/>
                                      </p:to>
                                    </p:set>
                                    <p:animEffect filter="wipe(up)" transition="in">
                                      <p:cBhvr>
                                        <p:cTn id="7"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6" grpId="1"/>
    </p:bldLst>
  </p:timing>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8"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19" name="Shape 219"/>
          <p:cNvSpPr/>
          <p:nvPr/>
        </p:nvSpPr>
        <p:spPr>
          <a:xfrm>
            <a:off x="-1" y="0"/>
            <a:ext cx="9144002" cy="136310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pPr>
            <a:r>
              <a:t>b. The inhabitant shall not say            I am</a:t>
            </a:r>
            <a:r>
              <a:rPr>
                <a:solidFill>
                  <a:srgbClr val="FF0000"/>
                </a:solidFill>
              </a:rPr>
              <a:t> sick</a:t>
            </a: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19"/>
                                        </p:tgtEl>
                                        <p:attrNameLst>
                                          <p:attrName>style.visibility</p:attrName>
                                        </p:attrNameLst>
                                      </p:cBhvr>
                                      <p:to>
                                        <p:strVal val="visible"/>
                                      </p:to>
                                    </p:set>
                                    <p:animEffect filter="wipe(up)" transition="in">
                                      <p:cBhvr>
                                        <p:cTn id="7"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9"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8" name="Shape 38"/>
          <p:cNvSpPr/>
          <p:nvPr/>
        </p:nvSpPr>
        <p:spPr>
          <a:xfrm>
            <a:off x="-1" y="1905000"/>
            <a:ext cx="9144002" cy="71540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2600"/>
              </a:spcBef>
              <a:defRPr b="1" sz="4400">
                <a:solidFill>
                  <a:srgbClr val="FF0000"/>
                </a:solidFill>
              </a:defRPr>
            </a:lvl1pPr>
          </a:lstStyle>
          <a:p>
            <a:pPr/>
            <a:r>
              <a:t>New Jerusalem</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38"/>
                                        </p:tgtEl>
                                        <p:attrNameLst>
                                          <p:attrName>style.visibility</p:attrName>
                                        </p:attrNameLst>
                                      </p:cBhvr>
                                      <p:to>
                                        <p:strVal val="visible"/>
                                      </p:to>
                                    </p:set>
                                    <p:animEffect filter="wipe(up)" transition="in">
                                      <p:cBhvr>
                                        <p:cTn id="7" dur="1000"/>
                                        <p:tgtEl>
                                          <p:spTgt spid="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 grpId="1"/>
    </p:bldLst>
  </p:timing>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1"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22" name="Shape 222"/>
          <p:cNvSpPr/>
          <p:nvPr/>
        </p:nvSpPr>
        <p:spPr>
          <a:xfrm>
            <a:off x="-1" y="0"/>
            <a:ext cx="9144002" cy="136310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pPr>
            <a:r>
              <a:t>c.</a:t>
            </a:r>
            <a:r>
              <a:rPr>
                <a:solidFill>
                  <a:srgbClr val="FF0000"/>
                </a:solidFill>
              </a:rPr>
              <a:t> Violence </a:t>
            </a:r>
            <a:r>
              <a:t>shall no more be heard   in the land.</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22"/>
                                        </p:tgtEl>
                                        <p:attrNameLst>
                                          <p:attrName>style.visibility</p:attrName>
                                        </p:attrNameLst>
                                      </p:cBhvr>
                                      <p:to>
                                        <p:strVal val="visible"/>
                                      </p:to>
                                    </p:set>
                                    <p:animEffect filter="wipe(up)" transition="in">
                                      <p:cBhvr>
                                        <p:cTn id="7"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2" grpId="1"/>
    </p:bldLst>
  </p:timing>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4" name="image.png"/>
          <p:cNvPicPr>
            <a:picLocks noChangeAspect="1"/>
          </p:cNvPicPr>
          <p:nvPr/>
        </p:nvPicPr>
        <p:blipFill>
          <a:blip r:embed="rId2">
            <a:extLst/>
          </a:blip>
          <a:srcRect l="0" t="0" r="10833" b="10833"/>
          <a:stretch>
            <a:fillRect/>
          </a:stretch>
        </p:blipFill>
        <p:spPr>
          <a:xfrm>
            <a:off x="-1" y="0"/>
            <a:ext cx="9144002" cy="6858000"/>
          </a:xfrm>
          <a:prstGeom prst="rect">
            <a:avLst/>
          </a:prstGeom>
          <a:ln w="12700">
            <a:miter lim="400000"/>
          </a:ln>
        </p:spPr>
      </p:pic>
      <p:sp>
        <p:nvSpPr>
          <p:cNvPr id="225" name="Shape 225"/>
          <p:cNvSpPr/>
          <p:nvPr/>
        </p:nvSpPr>
        <p:spPr>
          <a:xfrm>
            <a:off x="3962400" y="0"/>
            <a:ext cx="5181600" cy="3378716"/>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spcBef>
                <a:spcPts val="2600"/>
              </a:spcBef>
              <a:defRPr b="1" sz="4400">
                <a:solidFill>
                  <a:srgbClr val="FFFFFF"/>
                </a:solidFill>
              </a:defRPr>
            </a:pPr>
            <a:r>
              <a:t>23. Will people recognize each other in heaven or will we lose identity?</a:t>
            </a:r>
          </a:p>
          <a:p>
            <a:pPr>
              <a:spcBef>
                <a:spcPts val="1900"/>
              </a:spcBef>
              <a:defRPr b="1" sz="3200">
                <a:solidFill>
                  <a:srgbClr val="FFFFFF"/>
                </a:solidFill>
              </a:defRPr>
            </a:pPr>
            <a:r>
              <a:t>1 Corinthians 13:12  (1684)</a:t>
            </a:r>
          </a:p>
        </p:txBody>
      </p:sp>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7" name="image.png"/>
          <p:cNvPicPr>
            <a:picLocks noChangeAspect="1"/>
          </p:cNvPicPr>
          <p:nvPr/>
        </p:nvPicPr>
        <p:blipFill>
          <a:blip r:embed="rId2">
            <a:extLst/>
          </a:blip>
          <a:srcRect l="28352" t="14166" r="39289" b="53477"/>
          <a:stretch>
            <a:fillRect/>
          </a:stretch>
        </p:blipFill>
        <p:spPr>
          <a:xfrm>
            <a:off x="0" y="0"/>
            <a:ext cx="9144000" cy="6858000"/>
          </a:xfrm>
          <a:prstGeom prst="rect">
            <a:avLst/>
          </a:prstGeom>
          <a:ln w="12700">
            <a:miter lim="400000"/>
          </a:ln>
        </p:spPr>
      </p:pic>
      <p:sp>
        <p:nvSpPr>
          <p:cNvPr id="228" name="Shape 228"/>
          <p:cNvSpPr/>
          <p:nvPr/>
        </p:nvSpPr>
        <p:spPr>
          <a:xfrm>
            <a:off x="2895600" y="0"/>
            <a:ext cx="6248400" cy="13631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Then shall I </a:t>
            </a:r>
            <a:r>
              <a:rPr>
                <a:solidFill>
                  <a:srgbClr val="FF0000"/>
                </a:solidFill>
              </a:rPr>
              <a:t>know</a:t>
            </a:r>
            <a:r>
              <a:t> even as also I am </a:t>
            </a:r>
            <a:r>
              <a:rPr>
                <a:solidFill>
                  <a:srgbClr val="FF0000"/>
                </a:solidFill>
              </a:rPr>
              <a:t>known</a:t>
            </a: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28"/>
                                        </p:tgtEl>
                                        <p:attrNameLst>
                                          <p:attrName>style.visibility</p:attrName>
                                        </p:attrNameLst>
                                      </p:cBhvr>
                                      <p:to>
                                        <p:strVal val="visible"/>
                                      </p:to>
                                    </p:set>
                                    <p:animEffect filter="wipe(up)" transition="in">
                                      <p:cBhvr>
                                        <p:cTn id="7"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8" grpId="1"/>
    </p:bldLst>
  </p:timing>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0"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31" name="Shape 231"/>
          <p:cNvSpPr/>
          <p:nvPr/>
        </p:nvSpPr>
        <p:spPr>
          <a:xfrm>
            <a:off x="76200" y="76200"/>
            <a:ext cx="5181600" cy="3378716"/>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spcBef>
                <a:spcPts val="2600"/>
              </a:spcBef>
              <a:defRPr b="1" sz="4400">
                <a:solidFill>
                  <a:srgbClr val="FFFFFF"/>
                </a:solidFill>
              </a:defRPr>
            </a:pPr>
            <a:r>
              <a:t>24. Eternity is a long time. Will people ever become bored in heaven?</a:t>
            </a:r>
          </a:p>
          <a:p>
            <a:pPr>
              <a:spcBef>
                <a:spcPts val="1900"/>
              </a:spcBef>
              <a:defRPr b="1" sz="3200">
                <a:solidFill>
                  <a:srgbClr val="FFFFFF"/>
                </a:solidFill>
              </a:defRPr>
            </a:pPr>
            <a:r>
              <a:t>Psalm 16:11  (867)</a:t>
            </a:r>
          </a:p>
        </p:txBody>
      </p:sp>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3"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34" name="Shape 234"/>
          <p:cNvSpPr/>
          <p:nvPr/>
        </p:nvSpPr>
        <p:spPr>
          <a:xfrm>
            <a:off x="4495800" y="0"/>
            <a:ext cx="4648200" cy="13631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In thy presence is </a:t>
            </a:r>
            <a:r>
              <a:rPr>
                <a:solidFill>
                  <a:srgbClr val="FF0000"/>
                </a:solidFill>
              </a:rPr>
              <a:t>fullness</a:t>
            </a:r>
            <a:r>
              <a:t> of </a:t>
            </a:r>
            <a:r>
              <a:rPr>
                <a:solidFill>
                  <a:srgbClr val="FF0000"/>
                </a:solidFill>
              </a:rPr>
              <a:t>joy</a:t>
            </a: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34"/>
                                        </p:tgtEl>
                                        <p:attrNameLst>
                                          <p:attrName>style.visibility</p:attrName>
                                        </p:attrNameLst>
                                      </p:cBhvr>
                                      <p:to>
                                        <p:strVal val="visible"/>
                                      </p:to>
                                    </p:set>
                                    <p:animEffect filter="wipe(up)" transition="in">
                                      <p:cBhvr>
                                        <p:cTn id="7"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4" grpId="1"/>
    </p:bldLst>
  </p:timing>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6"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37" name="Shape 237"/>
          <p:cNvSpPr/>
          <p:nvPr/>
        </p:nvSpPr>
        <p:spPr>
          <a:xfrm>
            <a:off x="4190999" y="0"/>
            <a:ext cx="4953002" cy="13631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There are </a:t>
            </a:r>
            <a:r>
              <a:rPr>
                <a:solidFill>
                  <a:srgbClr val="FF0000"/>
                </a:solidFill>
              </a:rPr>
              <a:t>pleasures</a:t>
            </a:r>
            <a:r>
              <a:t> for </a:t>
            </a:r>
            <a:r>
              <a:rPr>
                <a:solidFill>
                  <a:srgbClr val="FF0000"/>
                </a:solidFill>
              </a:rPr>
              <a:t>evermore</a:t>
            </a: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37"/>
                                        </p:tgtEl>
                                        <p:attrNameLst>
                                          <p:attrName>style.visibility</p:attrName>
                                        </p:attrNameLst>
                                      </p:cBhvr>
                                      <p:to>
                                        <p:strVal val="visible"/>
                                      </p:to>
                                    </p:set>
                                    <p:animEffect filter="wipe(up)" transition="in">
                                      <p:cBhvr>
                                        <p:cTn id="7"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7" grpId="1"/>
    </p:bldLst>
  </p:timing>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9"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40" name="Shape 240"/>
          <p:cNvSpPr/>
          <p:nvPr/>
        </p:nvSpPr>
        <p:spPr>
          <a:xfrm>
            <a:off x="76200" y="76200"/>
            <a:ext cx="9067800" cy="3444756"/>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25. Who will the redeemed be like and who will be their constant companion?</a:t>
            </a:r>
          </a:p>
          <a:p>
            <a:pPr algn="ctr">
              <a:spcBef>
                <a:spcPts val="1900"/>
              </a:spcBef>
              <a:defRPr b="1" sz="3200">
                <a:solidFill>
                  <a:srgbClr val="FFFFFF"/>
                </a:solidFill>
              </a:defRPr>
            </a:pPr>
            <a:r>
              <a:t>1 John 3:2  (1792)</a:t>
            </a:r>
          </a:p>
          <a:p>
            <a:pPr algn="ctr">
              <a:spcBef>
                <a:spcPts val="1900"/>
              </a:spcBef>
              <a:defRPr b="1" sz="3200">
                <a:solidFill>
                  <a:srgbClr val="FFFFFF"/>
                </a:solidFill>
              </a:defRPr>
            </a:pPr>
            <a:r>
              <a:t>Revelation 14:4  (1815)</a:t>
            </a:r>
          </a:p>
        </p:txBody>
      </p:sp>
    </p:spTree>
  </p:cSld>
  <p:clrMapOvr>
    <a:masterClrMapping/>
  </p:clrMapOvr>
  <p:transition xmlns:p14="http://schemas.microsoft.com/office/powerpoint/2010/main" spd="med" advClick="1" p14:dur="1000"/>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2"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43" name="Shape 243"/>
          <p:cNvSpPr/>
          <p:nvPr/>
        </p:nvSpPr>
        <p:spPr>
          <a:xfrm>
            <a:off x="-1" y="0"/>
            <a:ext cx="9144002" cy="7154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a. We shall be like </a:t>
            </a:r>
            <a:r>
              <a:rPr>
                <a:solidFill>
                  <a:srgbClr val="FF0000"/>
                </a:solidFill>
              </a:rPr>
              <a:t>Him</a:t>
            </a: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43"/>
                                        </p:tgtEl>
                                        <p:attrNameLst>
                                          <p:attrName>style.visibility</p:attrName>
                                        </p:attrNameLst>
                                      </p:cBhvr>
                                      <p:to>
                                        <p:strVal val="visible"/>
                                      </p:to>
                                    </p:set>
                                    <p:animEffect filter="wipe(up)" transition="in">
                                      <p:cBhvr>
                                        <p:cTn id="7"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3" grpId="1"/>
    </p:bldLst>
  </p:timing>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5"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46" name="Shape 246"/>
          <p:cNvSpPr/>
          <p:nvPr/>
        </p:nvSpPr>
        <p:spPr>
          <a:xfrm>
            <a:off x="-1" y="0"/>
            <a:ext cx="9144002" cy="13631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b. These… follow the </a:t>
            </a:r>
            <a:r>
              <a:rPr>
                <a:solidFill>
                  <a:srgbClr val="FF0000"/>
                </a:solidFill>
              </a:rPr>
              <a:t>Lamb</a:t>
            </a:r>
            <a:r>
              <a:t> whithersoever He goeth.</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46"/>
                                        </p:tgtEl>
                                        <p:attrNameLst>
                                          <p:attrName>style.visibility</p:attrName>
                                        </p:attrNameLst>
                                      </p:cBhvr>
                                      <p:to>
                                        <p:strVal val="visible"/>
                                      </p:to>
                                    </p:set>
                                    <p:animEffect filter="wipe(up)" transition="in">
                                      <p:cBhvr>
                                        <p:cTn id="7"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6" grpId="1"/>
    </p:bldLst>
  </p:timing>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8"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49" name="Shape 249"/>
          <p:cNvSpPr/>
          <p:nvPr/>
        </p:nvSpPr>
        <p:spPr>
          <a:xfrm>
            <a:off x="0" y="0"/>
            <a:ext cx="9067800" cy="5075436"/>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spcBef>
                <a:spcPts val="2600"/>
              </a:spcBef>
              <a:defRPr b="1" sz="4400">
                <a:solidFill>
                  <a:srgbClr val="FFFFFF"/>
                </a:solidFill>
              </a:defRPr>
            </a:pPr>
            <a:r>
              <a:t>26. Sin is one thing that can keep me out of God’s </a:t>
            </a:r>
          </a:p>
          <a:p>
            <a:pPr>
              <a:defRPr b="1" sz="4400">
                <a:solidFill>
                  <a:srgbClr val="FFFFFF"/>
                </a:solidFill>
              </a:defRPr>
            </a:pPr>
            <a:r>
              <a:t>kingdom. </a:t>
            </a:r>
          </a:p>
          <a:p>
            <a:pPr>
              <a:spcBef>
                <a:spcPts val="2600"/>
              </a:spcBef>
              <a:defRPr b="1" sz="4400">
                <a:solidFill>
                  <a:srgbClr val="FFFFFF"/>
                </a:solidFill>
              </a:defRPr>
            </a:pPr>
            <a:r>
              <a:t>What can be </a:t>
            </a:r>
          </a:p>
          <a:p>
            <a:pPr>
              <a:defRPr b="1" sz="4400">
                <a:solidFill>
                  <a:srgbClr val="FFFFFF"/>
                </a:solidFill>
              </a:defRPr>
            </a:pPr>
            <a:r>
              <a:t>done about it?</a:t>
            </a:r>
          </a:p>
          <a:p>
            <a:pPr>
              <a:spcBef>
                <a:spcPts val="1900"/>
              </a:spcBef>
              <a:defRPr b="1" sz="3200">
                <a:solidFill>
                  <a:srgbClr val="FFFFFF"/>
                </a:solidFill>
              </a:defRPr>
            </a:pPr>
            <a:r>
              <a:t>1 John 7, 8  (1790)</a:t>
            </a:r>
          </a:p>
          <a:p>
            <a:pPr>
              <a:spcBef>
                <a:spcPts val="1900"/>
              </a:spcBef>
              <a:defRPr b="1" sz="3200">
                <a:solidFill>
                  <a:srgbClr val="FFFFFF"/>
                </a:solidFill>
              </a:defRPr>
            </a:pPr>
            <a:r>
              <a:t>Revelation 1:5  (1800)</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0"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41" name="Shape 41"/>
          <p:cNvSpPr/>
          <p:nvPr/>
        </p:nvSpPr>
        <p:spPr>
          <a:xfrm>
            <a:off x="-1" y="1770062"/>
            <a:ext cx="9144002" cy="2731017"/>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spcBef>
                <a:spcPts val="2600"/>
              </a:spcBef>
              <a:defRPr b="1" sz="4400">
                <a:solidFill>
                  <a:srgbClr val="FFFFFF"/>
                </a:solidFill>
              </a:defRPr>
            </a:pPr>
            <a:r>
              <a:t>3. What happens to the New Jerusalem at the close of the 1000 years of Revelation 20 (1822)?</a:t>
            </a:r>
          </a:p>
          <a:p>
            <a:pPr>
              <a:spcBef>
                <a:spcPts val="1900"/>
              </a:spcBef>
              <a:defRPr b="1" sz="3200">
                <a:solidFill>
                  <a:srgbClr val="FFFFFF"/>
                </a:solidFill>
              </a:defRPr>
            </a:pPr>
            <a:r>
              <a:t>Revelation 21:2, 10  (1823)</a:t>
            </a:r>
          </a:p>
        </p:txBody>
      </p:sp>
    </p:spTree>
  </p:cSld>
  <p:clrMapOvr>
    <a:masterClrMapping/>
  </p:clrMapOvr>
  <p:transition xmlns:p14="http://schemas.microsoft.com/office/powerpoint/2010/main" spd="med" advClick="1" p14:dur="1000"/>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1"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52" name="Shape 252"/>
          <p:cNvSpPr/>
          <p:nvPr/>
        </p:nvSpPr>
        <p:spPr>
          <a:xfrm>
            <a:off x="0" y="1371600"/>
            <a:ext cx="3733800" cy="33062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The </a:t>
            </a:r>
            <a:r>
              <a:rPr>
                <a:solidFill>
                  <a:srgbClr val="FF0000"/>
                </a:solidFill>
              </a:rPr>
              <a:t>blood</a:t>
            </a:r>
            <a:r>
              <a:t> of Jesus Christ His Son </a:t>
            </a:r>
            <a:r>
              <a:rPr>
                <a:solidFill>
                  <a:srgbClr val="FF0000"/>
                </a:solidFill>
              </a:rPr>
              <a:t>cleanseth</a:t>
            </a:r>
            <a:r>
              <a:t> us from all </a:t>
            </a:r>
            <a:r>
              <a:rPr>
                <a:solidFill>
                  <a:srgbClr val="FF0000"/>
                </a:solidFill>
              </a:rPr>
              <a:t>sins</a:t>
            </a: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52"/>
                                        </p:tgtEl>
                                        <p:attrNameLst>
                                          <p:attrName>style.visibility</p:attrName>
                                        </p:attrNameLst>
                                      </p:cBhvr>
                                      <p:to>
                                        <p:strVal val="visible"/>
                                      </p:to>
                                    </p:set>
                                    <p:animEffect filter="wipe(up)" transition="in">
                                      <p:cBhvr>
                                        <p:cTn id="7"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2" grpId="1"/>
    </p:bldLst>
  </p:timing>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4" name="image.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55" name="Shape 255"/>
          <p:cNvSpPr/>
          <p:nvPr/>
        </p:nvSpPr>
        <p:spPr>
          <a:xfrm>
            <a:off x="0" y="0"/>
            <a:ext cx="5029200" cy="395390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lvl1pPr>
              <a:spcBef>
                <a:spcPts val="2600"/>
              </a:spcBef>
              <a:defRPr b="1" sz="4400"/>
            </a:lvl1pPr>
          </a:lstStyle>
          <a:p>
            <a:pPr/>
            <a:r>
              <a:t>27. Jesus will freely and lovingly cleanse you if you request it. Will you ask Him for cleansing right now?</a:t>
            </a:r>
          </a:p>
        </p:txBody>
      </p:sp>
    </p:spTree>
  </p:cSld>
  <p:clrMapOvr>
    <a:masterClrMapping/>
  </p:clrMapOvr>
  <p:transition xmlns:p14="http://schemas.microsoft.com/office/powerpoint/2010/main" spd="med" advClick="1" p14:dur="1000"/>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7" name="0605072.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Tree>
  </p:cSld>
  <p:clrMapOvr>
    <a:masterClrMapping/>
  </p:clrMapOvr>
  <p:transition xmlns:p14="http://schemas.microsoft.com/office/powerpoint/2010/main" spd="med" advClick="1" p14:dur="1000"/>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nvSpPr>
        <p:spPr>
          <a:xfrm>
            <a:off x="-1" y="76200"/>
            <a:ext cx="9144002" cy="192698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3600"/>
              </a:spcBef>
              <a:defRPr b="1" sz="6000">
                <a:solidFill>
                  <a:srgbClr val="FFFF00"/>
                </a:solidFill>
              </a:defRPr>
            </a:pPr>
            <a:r>
              <a:t>QUIZ  QUESTIONS</a:t>
            </a:r>
          </a:p>
          <a:p>
            <a:pPr algn="ctr">
              <a:spcBef>
                <a:spcPts val="2600"/>
              </a:spcBef>
              <a:defRPr b="1" sz="4400">
                <a:solidFill>
                  <a:srgbClr val="FFFF00"/>
                </a:solidFill>
              </a:defRPr>
            </a:pPr>
            <a:r>
              <a:t>(true or false)</a:t>
            </a:r>
          </a:p>
        </p:txBody>
      </p:sp>
      <p:sp>
        <p:nvSpPr>
          <p:cNvPr id="260" name="Shape 260"/>
          <p:cNvSpPr/>
          <p:nvPr/>
        </p:nvSpPr>
        <p:spPr>
          <a:xfrm>
            <a:off x="457200" y="2867025"/>
            <a:ext cx="8229600" cy="26585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2600"/>
              </a:spcBef>
              <a:defRPr b="1" sz="4400">
                <a:solidFill>
                  <a:srgbClr val="FFFFFF"/>
                </a:solidFill>
              </a:defRPr>
            </a:lvl1pPr>
          </a:lstStyle>
          <a:p>
            <a:pPr/>
            <a:r>
              <a:t>1. The name of the glorious city that God made for the redeemed, that will travel through space,    is the New Jerusalem.</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59"/>
                                        </p:tgtEl>
                                        <p:attrNameLst>
                                          <p:attrName>style.visibility</p:attrName>
                                        </p:attrNameLst>
                                      </p:cBhvr>
                                      <p:to>
                                        <p:strVal val="visible"/>
                                      </p:to>
                                    </p:set>
                                    <p:animEffect filter="wipe(up)" transition="in">
                                      <p:cBhvr>
                                        <p:cTn id="7" dur="1000"/>
                                        <p:tgtEl>
                                          <p:spTgt spid="25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 presetID="22" grpId="2" fill="hold">
                                  <p:stCondLst>
                                    <p:cond delay="0"/>
                                  </p:stCondLst>
                                  <p:iterate type="el" backwards="0">
                                    <p:tmAbs val="0"/>
                                  </p:iterate>
                                  <p:childTnLst>
                                    <p:set>
                                      <p:cBhvr>
                                        <p:cTn id="11" fill="hold"/>
                                        <p:tgtEl>
                                          <p:spTgt spid="260"/>
                                        </p:tgtEl>
                                        <p:attrNameLst>
                                          <p:attrName>style.visibility</p:attrName>
                                        </p:attrNameLst>
                                      </p:cBhvr>
                                      <p:to>
                                        <p:strVal val="visible"/>
                                      </p:to>
                                    </p:set>
                                    <p:animEffect filter="wipe(up)" transition="in">
                                      <p:cBhvr>
                                        <p:cTn id="12"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0" grpId="2"/>
      <p:bldP build="whole" bldLvl="1" animBg="1" rev="0" advAuto="0" spid="259" grpId="1"/>
    </p:bldLst>
  </p:timing>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hape 262"/>
          <p:cNvSpPr/>
          <p:nvPr/>
        </p:nvSpPr>
        <p:spPr>
          <a:xfrm>
            <a:off x="-1" y="76200"/>
            <a:ext cx="9144002" cy="192698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3600"/>
              </a:spcBef>
              <a:defRPr b="1" sz="6000">
                <a:solidFill>
                  <a:srgbClr val="FFFF00"/>
                </a:solidFill>
              </a:defRPr>
            </a:pPr>
            <a:r>
              <a:t>QUIZ  QUESTIONS</a:t>
            </a:r>
          </a:p>
          <a:p>
            <a:pPr algn="ctr">
              <a:spcBef>
                <a:spcPts val="2600"/>
              </a:spcBef>
              <a:defRPr b="1" sz="4400">
                <a:solidFill>
                  <a:srgbClr val="FFFF00"/>
                </a:solidFill>
              </a:defRPr>
            </a:pPr>
            <a:r>
              <a:t>(true or false)</a:t>
            </a:r>
          </a:p>
        </p:txBody>
      </p:sp>
      <p:sp>
        <p:nvSpPr>
          <p:cNvPr id="263" name="Shape 263"/>
          <p:cNvSpPr/>
          <p:nvPr/>
        </p:nvSpPr>
        <p:spPr>
          <a:xfrm>
            <a:off x="457200" y="3140075"/>
            <a:ext cx="8229600" cy="13631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2600"/>
              </a:spcBef>
              <a:defRPr b="1" sz="4400">
                <a:solidFill>
                  <a:srgbClr val="FFFFFF"/>
                </a:solidFill>
              </a:defRPr>
            </a:lvl1pPr>
          </a:lstStyle>
          <a:p>
            <a:pPr/>
            <a:r>
              <a:t>2. The streets of that city are made of gold.</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63"/>
                                        </p:tgtEl>
                                        <p:attrNameLst>
                                          <p:attrName>style.visibility</p:attrName>
                                        </p:attrNameLst>
                                      </p:cBhvr>
                                      <p:to>
                                        <p:strVal val="visible"/>
                                      </p:to>
                                    </p:set>
                                    <p:animEffect filter="wipe(up)" transition="in">
                                      <p:cBhvr>
                                        <p:cTn id="7"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3" grpId="1"/>
    </p:bldLst>
  </p:timing>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Shape 265"/>
          <p:cNvSpPr/>
          <p:nvPr/>
        </p:nvSpPr>
        <p:spPr>
          <a:xfrm>
            <a:off x="-1" y="76200"/>
            <a:ext cx="9144002" cy="192698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3600"/>
              </a:spcBef>
              <a:defRPr b="1" sz="6000">
                <a:solidFill>
                  <a:srgbClr val="FFFF00"/>
                </a:solidFill>
              </a:defRPr>
            </a:pPr>
            <a:r>
              <a:t>QUIZ  QUESTIONS</a:t>
            </a:r>
          </a:p>
          <a:p>
            <a:pPr algn="ctr">
              <a:spcBef>
                <a:spcPts val="2600"/>
              </a:spcBef>
              <a:defRPr b="1" sz="4400">
                <a:solidFill>
                  <a:srgbClr val="FFFF00"/>
                </a:solidFill>
              </a:defRPr>
            </a:pPr>
            <a:r>
              <a:t>(true or false)</a:t>
            </a:r>
          </a:p>
        </p:txBody>
      </p:sp>
      <p:sp>
        <p:nvSpPr>
          <p:cNvPr id="266" name="Shape 266"/>
          <p:cNvSpPr/>
          <p:nvPr/>
        </p:nvSpPr>
        <p:spPr>
          <a:xfrm>
            <a:off x="457200" y="2851150"/>
            <a:ext cx="8229600" cy="20108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2600"/>
              </a:spcBef>
              <a:defRPr b="1" sz="4400">
                <a:solidFill>
                  <a:srgbClr val="FFFFFF"/>
                </a:solidFill>
              </a:defRPr>
            </a:lvl1pPr>
          </a:lstStyle>
          <a:p>
            <a:pPr/>
            <a:r>
              <a:t>3. The wicked are destroyed when they try to take the city according to Revelation 20.</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66"/>
                                        </p:tgtEl>
                                        <p:attrNameLst>
                                          <p:attrName>style.visibility</p:attrName>
                                        </p:attrNameLst>
                                      </p:cBhvr>
                                      <p:to>
                                        <p:strVal val="visible"/>
                                      </p:to>
                                    </p:set>
                                    <p:animEffect filter="wipe(up)" transition="in">
                                      <p:cBhvr>
                                        <p:cTn id="7" dur="10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6" grpId="1"/>
    </p:bldLst>
  </p:timing>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nvSpPr>
        <p:spPr>
          <a:xfrm>
            <a:off x="-1" y="76200"/>
            <a:ext cx="9144002" cy="192698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3600"/>
              </a:spcBef>
              <a:defRPr b="1" sz="6000">
                <a:solidFill>
                  <a:srgbClr val="FFFF00"/>
                </a:solidFill>
              </a:defRPr>
            </a:pPr>
            <a:r>
              <a:t>QUIZ  QUESTIONS</a:t>
            </a:r>
          </a:p>
          <a:p>
            <a:pPr algn="ctr">
              <a:spcBef>
                <a:spcPts val="2600"/>
              </a:spcBef>
              <a:defRPr b="1" sz="4400">
                <a:solidFill>
                  <a:srgbClr val="FFFF00"/>
                </a:solidFill>
              </a:defRPr>
            </a:pPr>
            <a:r>
              <a:t>(true or false)</a:t>
            </a:r>
          </a:p>
        </p:txBody>
      </p:sp>
      <p:sp>
        <p:nvSpPr>
          <p:cNvPr id="269" name="Shape 269"/>
          <p:cNvSpPr/>
          <p:nvPr/>
        </p:nvSpPr>
        <p:spPr>
          <a:xfrm>
            <a:off x="228600" y="2867025"/>
            <a:ext cx="8686800" cy="26585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2600"/>
              </a:spcBef>
              <a:defRPr b="1" sz="4400">
                <a:solidFill>
                  <a:srgbClr val="FFFFFF"/>
                </a:solidFill>
              </a:defRPr>
            </a:lvl1pPr>
          </a:lstStyle>
          <a:p>
            <a:pPr/>
            <a:r>
              <a:t>4. God promises that the tragedies of this present world will not come into the minds of the redeemed after sin is eliminated.</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69"/>
                                        </p:tgtEl>
                                        <p:attrNameLst>
                                          <p:attrName>style.visibility</p:attrName>
                                        </p:attrNameLst>
                                      </p:cBhvr>
                                      <p:to>
                                        <p:strVal val="visible"/>
                                      </p:to>
                                    </p:set>
                                    <p:animEffect filter="wipe(up)" transition="in">
                                      <p:cBhvr>
                                        <p:cTn id="7"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9" grpId="1"/>
    </p:bldLst>
  </p:timing>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nvSpPr>
        <p:spPr>
          <a:xfrm>
            <a:off x="-1" y="76200"/>
            <a:ext cx="9144002" cy="192698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3600"/>
              </a:spcBef>
              <a:defRPr b="1" sz="6000">
                <a:solidFill>
                  <a:srgbClr val="FFFF00"/>
                </a:solidFill>
              </a:defRPr>
            </a:pPr>
            <a:r>
              <a:t>QUIZ  QUESTIONS</a:t>
            </a:r>
          </a:p>
          <a:p>
            <a:pPr algn="ctr">
              <a:spcBef>
                <a:spcPts val="2600"/>
              </a:spcBef>
              <a:defRPr b="1" sz="4400">
                <a:solidFill>
                  <a:srgbClr val="FFFF00"/>
                </a:solidFill>
              </a:defRPr>
            </a:pPr>
            <a:r>
              <a:t>(true or false)</a:t>
            </a:r>
          </a:p>
        </p:txBody>
      </p:sp>
      <p:sp>
        <p:nvSpPr>
          <p:cNvPr id="272" name="Shape 272"/>
          <p:cNvSpPr/>
          <p:nvPr/>
        </p:nvSpPr>
        <p:spPr>
          <a:xfrm>
            <a:off x="457200" y="3079750"/>
            <a:ext cx="8229600" cy="20108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2600"/>
              </a:spcBef>
              <a:defRPr b="1" sz="4400">
                <a:solidFill>
                  <a:srgbClr val="FFFFFF"/>
                </a:solidFill>
              </a:defRPr>
            </a:lvl1pPr>
          </a:lstStyle>
          <a:p>
            <a:pPr/>
            <a:r>
              <a:t>5. Eternity is a long time and there is the possibility that some might get bored.</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72"/>
                                        </p:tgtEl>
                                        <p:attrNameLst>
                                          <p:attrName>style.visibility</p:attrName>
                                        </p:attrNameLst>
                                      </p:cBhvr>
                                      <p:to>
                                        <p:strVal val="visible"/>
                                      </p:to>
                                    </p:set>
                                    <p:animEffect filter="wipe(up)" transition="in">
                                      <p:cBhvr>
                                        <p:cTn id="7"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2" grpId="1"/>
    </p:bldLst>
  </p:timing>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nvSpPr>
        <p:spPr>
          <a:xfrm>
            <a:off x="-1" y="76200"/>
            <a:ext cx="9144002" cy="935370"/>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3600"/>
              </a:spcBef>
              <a:defRPr b="1" sz="6000">
                <a:solidFill>
                  <a:srgbClr val="FFFF00"/>
                </a:solidFill>
              </a:defRPr>
            </a:lvl1pPr>
          </a:lstStyle>
          <a:p>
            <a:pPr/>
            <a:r>
              <a:t>QUIZ  QUESTIONS</a:t>
            </a:r>
          </a:p>
        </p:txBody>
      </p:sp>
      <p:sp>
        <p:nvSpPr>
          <p:cNvPr id="275" name="Shape 275"/>
          <p:cNvSpPr/>
          <p:nvPr/>
        </p:nvSpPr>
        <p:spPr>
          <a:xfrm>
            <a:off x="457200" y="2362200"/>
            <a:ext cx="8229600" cy="26585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2600"/>
              </a:spcBef>
              <a:defRPr b="1" sz="4400">
                <a:solidFill>
                  <a:srgbClr val="FFFFFF"/>
                </a:solidFill>
              </a:defRPr>
            </a:lvl1pPr>
          </a:lstStyle>
          <a:p>
            <a:pPr/>
            <a:r>
              <a:t>1. The name of the glorious city that God made for the redeemed, that will travel through space,    is the New Jerusalem.</a:t>
            </a:r>
          </a:p>
        </p:txBody>
      </p:sp>
      <p:sp>
        <p:nvSpPr>
          <p:cNvPr id="276" name="Shape 276"/>
          <p:cNvSpPr/>
          <p:nvPr/>
        </p:nvSpPr>
        <p:spPr>
          <a:xfrm>
            <a:off x="3244850" y="990600"/>
            <a:ext cx="2574067" cy="1069675"/>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wrap="none" lIns="45719" rIns="45719">
            <a:spAutoFit/>
          </a:bodyPr>
          <a:lstStyle>
            <a:lvl1pPr>
              <a:defRPr b="1" sz="7000">
                <a:solidFill>
                  <a:srgbClr val="FF0000"/>
                </a:solidFill>
              </a:defRPr>
            </a:lvl1pPr>
          </a:lstStyle>
          <a:p>
            <a:pPr/>
            <a:r>
              <a:t>TRUE</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74"/>
                                        </p:tgtEl>
                                        <p:attrNameLst>
                                          <p:attrName>style.visibility</p:attrName>
                                        </p:attrNameLst>
                                      </p:cBhvr>
                                      <p:to>
                                        <p:strVal val="visible"/>
                                      </p:to>
                                    </p:set>
                                    <p:animEffect filter="wipe(up)" transition="in">
                                      <p:cBhvr>
                                        <p:cTn id="7" dur="1000"/>
                                        <p:tgtEl>
                                          <p:spTgt spid="274"/>
                                        </p:tgtEl>
                                      </p:cBhvr>
                                    </p:animEffect>
                                  </p:childTnLst>
                                </p:cTn>
                              </p:par>
                            </p:childTnLst>
                          </p:cTn>
                        </p:par>
                        <p:par>
                          <p:cTn id="8" fill="hold">
                            <p:stCondLst>
                              <p:cond delay="1000"/>
                            </p:stCondLst>
                            <p:childTnLst>
                              <p:par>
                                <p:cTn id="9" presetClass="entr" nodeType="afterEffect" presetSubtype="1" presetID="22" grpId="2" fill="hold">
                                  <p:stCondLst>
                                    <p:cond delay="0"/>
                                  </p:stCondLst>
                                  <p:iterate type="el" backwards="0">
                                    <p:tmAbs val="0"/>
                                  </p:iterate>
                                  <p:childTnLst>
                                    <p:set>
                                      <p:cBhvr>
                                        <p:cTn id="10" fill="hold"/>
                                        <p:tgtEl>
                                          <p:spTgt spid="275"/>
                                        </p:tgtEl>
                                        <p:attrNameLst>
                                          <p:attrName>style.visibility</p:attrName>
                                        </p:attrNameLst>
                                      </p:cBhvr>
                                      <p:to>
                                        <p:strVal val="visible"/>
                                      </p:to>
                                    </p:set>
                                    <p:animEffect filter="wipe(up)" transition="in">
                                      <p:cBhvr>
                                        <p:cTn id="11" dur="1000"/>
                                        <p:tgtEl>
                                          <p:spTgt spid="275"/>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8" presetID="2" grpId="3" fill="hold">
                                  <p:stCondLst>
                                    <p:cond delay="0"/>
                                  </p:stCondLst>
                                  <p:iterate type="el" backwards="0">
                                    <p:tmAbs val="0"/>
                                  </p:iterate>
                                  <p:childTnLst>
                                    <p:set>
                                      <p:cBhvr>
                                        <p:cTn id="15" fill="hold"/>
                                        <p:tgtEl>
                                          <p:spTgt spid="276"/>
                                        </p:tgtEl>
                                        <p:attrNameLst>
                                          <p:attrName>style.visibility</p:attrName>
                                        </p:attrNameLst>
                                      </p:cBhvr>
                                      <p:to>
                                        <p:strVal val="visible"/>
                                      </p:to>
                                    </p:set>
                                    <p:anim calcmode="lin" valueType="num">
                                      <p:cBhvr>
                                        <p:cTn id="16" dur="1000" fill="hold"/>
                                        <p:tgtEl>
                                          <p:spTgt spid="276"/>
                                        </p:tgtEl>
                                        <p:attrNameLst>
                                          <p:attrName>ppt_x</p:attrName>
                                        </p:attrNameLst>
                                      </p:cBhvr>
                                      <p:tavLst>
                                        <p:tav tm="0">
                                          <p:val>
                                            <p:strVal val="0-#ppt_w/2"/>
                                          </p:val>
                                        </p:tav>
                                        <p:tav tm="100000">
                                          <p:val>
                                            <p:strVal val="#ppt_x"/>
                                          </p:val>
                                        </p:tav>
                                      </p:tavLst>
                                    </p:anim>
                                    <p:anim calcmode="lin" valueType="num">
                                      <p:cBhvr>
                                        <p:cTn id="17" dur="1000" fill="hold"/>
                                        <p:tgtEl>
                                          <p:spTgt spid="2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5" grpId="2"/>
      <p:bldP build="whole" bldLvl="1" animBg="1" rev="0" advAuto="0" spid="276" grpId="3"/>
      <p:bldP build="whole" bldLvl="1" animBg="1" rev="0" advAuto="0" spid="274" grpId="1"/>
    </p:bldLst>
  </p:timing>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Shape 278"/>
          <p:cNvSpPr/>
          <p:nvPr/>
        </p:nvSpPr>
        <p:spPr>
          <a:xfrm>
            <a:off x="-1" y="76200"/>
            <a:ext cx="9144002" cy="935370"/>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3600"/>
              </a:spcBef>
              <a:defRPr b="1" sz="6000">
                <a:solidFill>
                  <a:srgbClr val="FFFF00"/>
                </a:solidFill>
              </a:defRPr>
            </a:lvl1pPr>
          </a:lstStyle>
          <a:p>
            <a:pPr/>
            <a:r>
              <a:t>QUIZ  QUESTIONS</a:t>
            </a:r>
          </a:p>
        </p:txBody>
      </p:sp>
      <p:sp>
        <p:nvSpPr>
          <p:cNvPr id="279" name="Shape 279"/>
          <p:cNvSpPr/>
          <p:nvPr/>
        </p:nvSpPr>
        <p:spPr>
          <a:xfrm>
            <a:off x="457200" y="2362200"/>
            <a:ext cx="8229600" cy="13631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2600"/>
              </a:spcBef>
              <a:defRPr b="1" sz="4400">
                <a:solidFill>
                  <a:srgbClr val="FFFFFF"/>
                </a:solidFill>
              </a:defRPr>
            </a:lvl1pPr>
          </a:lstStyle>
          <a:p>
            <a:pPr/>
            <a:r>
              <a:t>2. The streets of that city are made of gold.</a:t>
            </a:r>
          </a:p>
        </p:txBody>
      </p:sp>
      <p:sp>
        <p:nvSpPr>
          <p:cNvPr id="280" name="Shape 280"/>
          <p:cNvSpPr/>
          <p:nvPr/>
        </p:nvSpPr>
        <p:spPr>
          <a:xfrm>
            <a:off x="3244850" y="990600"/>
            <a:ext cx="2574067" cy="1069675"/>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wrap="none" lIns="45719" rIns="45719">
            <a:spAutoFit/>
          </a:bodyPr>
          <a:lstStyle>
            <a:lvl1pPr>
              <a:defRPr b="1" sz="7000">
                <a:solidFill>
                  <a:srgbClr val="FF0000"/>
                </a:solidFill>
              </a:defRPr>
            </a:lvl1pPr>
          </a:lstStyle>
          <a:p>
            <a:pPr/>
            <a:r>
              <a:t>TRUE</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78"/>
                                        </p:tgtEl>
                                        <p:attrNameLst>
                                          <p:attrName>style.visibility</p:attrName>
                                        </p:attrNameLst>
                                      </p:cBhvr>
                                      <p:to>
                                        <p:strVal val="visible"/>
                                      </p:to>
                                    </p:set>
                                    <p:animEffect filter="wipe(up)" transition="in">
                                      <p:cBhvr>
                                        <p:cTn id="7" dur="1000"/>
                                        <p:tgtEl>
                                          <p:spTgt spid="278"/>
                                        </p:tgtEl>
                                      </p:cBhvr>
                                    </p:animEffect>
                                  </p:childTnLst>
                                </p:cTn>
                              </p:par>
                            </p:childTnLst>
                          </p:cTn>
                        </p:par>
                        <p:par>
                          <p:cTn id="8" fill="hold">
                            <p:stCondLst>
                              <p:cond delay="1000"/>
                            </p:stCondLst>
                            <p:childTnLst>
                              <p:par>
                                <p:cTn id="9" presetClass="entr" nodeType="afterEffect" presetSubtype="1" presetID="22" grpId="2" fill="hold">
                                  <p:stCondLst>
                                    <p:cond delay="0"/>
                                  </p:stCondLst>
                                  <p:iterate type="el" backwards="0">
                                    <p:tmAbs val="0"/>
                                  </p:iterate>
                                  <p:childTnLst>
                                    <p:set>
                                      <p:cBhvr>
                                        <p:cTn id="10" fill="hold"/>
                                        <p:tgtEl>
                                          <p:spTgt spid="279"/>
                                        </p:tgtEl>
                                        <p:attrNameLst>
                                          <p:attrName>style.visibility</p:attrName>
                                        </p:attrNameLst>
                                      </p:cBhvr>
                                      <p:to>
                                        <p:strVal val="visible"/>
                                      </p:to>
                                    </p:set>
                                    <p:animEffect filter="wipe(up)" transition="in">
                                      <p:cBhvr>
                                        <p:cTn id="11" dur="1000"/>
                                        <p:tgtEl>
                                          <p:spTgt spid="279"/>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8" presetID="2" grpId="3" fill="hold">
                                  <p:stCondLst>
                                    <p:cond delay="0"/>
                                  </p:stCondLst>
                                  <p:iterate type="el" backwards="0">
                                    <p:tmAbs val="0"/>
                                  </p:iterate>
                                  <p:childTnLst>
                                    <p:set>
                                      <p:cBhvr>
                                        <p:cTn id="15" fill="hold"/>
                                        <p:tgtEl>
                                          <p:spTgt spid="280"/>
                                        </p:tgtEl>
                                        <p:attrNameLst>
                                          <p:attrName>style.visibility</p:attrName>
                                        </p:attrNameLst>
                                      </p:cBhvr>
                                      <p:to>
                                        <p:strVal val="visible"/>
                                      </p:to>
                                    </p:set>
                                    <p:anim calcmode="lin" valueType="num">
                                      <p:cBhvr>
                                        <p:cTn id="16" dur="1000" fill="hold"/>
                                        <p:tgtEl>
                                          <p:spTgt spid="280"/>
                                        </p:tgtEl>
                                        <p:attrNameLst>
                                          <p:attrName>ppt_x</p:attrName>
                                        </p:attrNameLst>
                                      </p:cBhvr>
                                      <p:tavLst>
                                        <p:tav tm="0">
                                          <p:val>
                                            <p:strVal val="0-#ppt_w/2"/>
                                          </p:val>
                                        </p:tav>
                                        <p:tav tm="100000">
                                          <p:val>
                                            <p:strVal val="#ppt_x"/>
                                          </p:val>
                                        </p:tav>
                                      </p:tavLst>
                                    </p:anim>
                                    <p:anim calcmode="lin" valueType="num">
                                      <p:cBhvr>
                                        <p:cTn id="17" dur="1000" fill="hold"/>
                                        <p:tgtEl>
                                          <p:spTgt spid="2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9" grpId="2"/>
      <p:bldP build="whole" bldLvl="1" animBg="1" rev="0" advAuto="0" spid="280" grpId="3"/>
      <p:bldP build="whole" bldLvl="1" animBg="1" rev="0" advAuto="0" spid="278"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3" name="0609153.jpeg"/>
          <p:cNvPicPr>
            <a:picLocks noChangeAspect="1"/>
          </p:cNvPicPr>
          <p:nvPr/>
        </p:nvPicPr>
        <p:blipFill>
          <a:blip r:embed="rId2">
            <a:extLst/>
          </a:blip>
          <a:srcRect l="0" t="33198" r="0" b="0"/>
          <a:stretch>
            <a:fillRect/>
          </a:stretch>
        </p:blipFill>
        <p:spPr>
          <a:xfrm>
            <a:off x="0" y="-1"/>
            <a:ext cx="9144000" cy="6858002"/>
          </a:xfrm>
          <a:prstGeom prst="rect">
            <a:avLst/>
          </a:prstGeom>
          <a:ln w="12700">
            <a:miter lim="400000"/>
          </a:ln>
        </p:spPr>
      </p:pic>
      <p:sp>
        <p:nvSpPr>
          <p:cNvPr id="44" name="Shape 44"/>
          <p:cNvSpPr/>
          <p:nvPr/>
        </p:nvSpPr>
        <p:spPr>
          <a:xfrm>
            <a:off x="2743200" y="3292475"/>
            <a:ext cx="3657600" cy="1363102"/>
          </a:xfrm>
          <a:prstGeom prst="rect">
            <a:avLst/>
          </a:prstGeom>
          <a:ln w="12700">
            <a:miter lim="400000"/>
          </a:ln>
          <a:effectLst>
            <a:outerShdw sx="100000" sy="100000" kx="0" ky="0" algn="b" rotWithShape="0" blurRad="63500" dist="35921" dir="2700000">
              <a:srgbClr val="FFFFFF"/>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0000"/>
                </a:solidFill>
              </a:defRPr>
            </a:pPr>
            <a:r>
              <a:t>It comes down to earth</a:t>
            </a:r>
            <a:r>
              <a:rPr>
                <a:solidFill>
                  <a:srgbClr val="000000"/>
                </a:solidFill>
              </a:rP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44"/>
                                        </p:tgtEl>
                                        <p:attrNameLst>
                                          <p:attrName>style.visibility</p:attrName>
                                        </p:attrNameLst>
                                      </p:cBhvr>
                                      <p:to>
                                        <p:strVal val="visible"/>
                                      </p:to>
                                    </p:set>
                                    <p:animEffect filter="wipe(up)" transition="in">
                                      <p:cBhvr>
                                        <p:cTn id="7" dur="1000"/>
                                        <p:tgtEl>
                                          <p:spTgt spid="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 grpId="1"/>
    </p:bldLst>
  </p:timing>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nvSpPr>
        <p:spPr>
          <a:xfrm>
            <a:off x="-1" y="76200"/>
            <a:ext cx="9144002" cy="935370"/>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3600"/>
              </a:spcBef>
              <a:defRPr b="1" sz="6000">
                <a:solidFill>
                  <a:srgbClr val="FFFF00"/>
                </a:solidFill>
              </a:defRPr>
            </a:lvl1pPr>
          </a:lstStyle>
          <a:p>
            <a:pPr/>
            <a:r>
              <a:t>QUIZ  QUESTIONS</a:t>
            </a:r>
          </a:p>
        </p:txBody>
      </p:sp>
      <p:sp>
        <p:nvSpPr>
          <p:cNvPr id="283" name="Shape 283"/>
          <p:cNvSpPr/>
          <p:nvPr/>
        </p:nvSpPr>
        <p:spPr>
          <a:xfrm>
            <a:off x="457200" y="2362200"/>
            <a:ext cx="8229600" cy="20108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2600"/>
              </a:spcBef>
              <a:defRPr b="1" sz="4400">
                <a:solidFill>
                  <a:srgbClr val="FFFFFF"/>
                </a:solidFill>
              </a:defRPr>
            </a:lvl1pPr>
          </a:lstStyle>
          <a:p>
            <a:pPr/>
            <a:r>
              <a:t>3. The wicked are destroyed when they try to take the city according to Revelation 20.</a:t>
            </a:r>
          </a:p>
        </p:txBody>
      </p:sp>
      <p:sp>
        <p:nvSpPr>
          <p:cNvPr id="284" name="Shape 284"/>
          <p:cNvSpPr/>
          <p:nvPr/>
        </p:nvSpPr>
        <p:spPr>
          <a:xfrm>
            <a:off x="3244850" y="990600"/>
            <a:ext cx="2574067" cy="1069675"/>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wrap="none" lIns="45719" rIns="45719">
            <a:spAutoFit/>
          </a:bodyPr>
          <a:lstStyle>
            <a:lvl1pPr>
              <a:defRPr b="1" sz="7000">
                <a:solidFill>
                  <a:srgbClr val="FF0000"/>
                </a:solidFill>
              </a:defRPr>
            </a:lvl1pPr>
          </a:lstStyle>
          <a:p>
            <a:pPr/>
            <a:r>
              <a:t>TRUE</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82"/>
                                        </p:tgtEl>
                                        <p:attrNameLst>
                                          <p:attrName>style.visibility</p:attrName>
                                        </p:attrNameLst>
                                      </p:cBhvr>
                                      <p:to>
                                        <p:strVal val="visible"/>
                                      </p:to>
                                    </p:set>
                                    <p:animEffect filter="wipe(up)" transition="in">
                                      <p:cBhvr>
                                        <p:cTn id="7" dur="1000"/>
                                        <p:tgtEl>
                                          <p:spTgt spid="282"/>
                                        </p:tgtEl>
                                      </p:cBhvr>
                                    </p:animEffect>
                                  </p:childTnLst>
                                </p:cTn>
                              </p:par>
                            </p:childTnLst>
                          </p:cTn>
                        </p:par>
                        <p:par>
                          <p:cTn id="8" fill="hold">
                            <p:stCondLst>
                              <p:cond delay="1000"/>
                            </p:stCondLst>
                            <p:childTnLst>
                              <p:par>
                                <p:cTn id="9" presetClass="entr" nodeType="afterEffect" presetSubtype="1" presetID="22" grpId="2" fill="hold">
                                  <p:stCondLst>
                                    <p:cond delay="0"/>
                                  </p:stCondLst>
                                  <p:iterate type="el" backwards="0">
                                    <p:tmAbs val="0"/>
                                  </p:iterate>
                                  <p:childTnLst>
                                    <p:set>
                                      <p:cBhvr>
                                        <p:cTn id="10" fill="hold"/>
                                        <p:tgtEl>
                                          <p:spTgt spid="283"/>
                                        </p:tgtEl>
                                        <p:attrNameLst>
                                          <p:attrName>style.visibility</p:attrName>
                                        </p:attrNameLst>
                                      </p:cBhvr>
                                      <p:to>
                                        <p:strVal val="visible"/>
                                      </p:to>
                                    </p:set>
                                    <p:animEffect filter="wipe(up)" transition="in">
                                      <p:cBhvr>
                                        <p:cTn id="11" dur="1000"/>
                                        <p:tgtEl>
                                          <p:spTgt spid="283"/>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8" presetID="2" grpId="3" fill="hold">
                                  <p:stCondLst>
                                    <p:cond delay="0"/>
                                  </p:stCondLst>
                                  <p:iterate type="el" backwards="0">
                                    <p:tmAbs val="0"/>
                                  </p:iterate>
                                  <p:childTnLst>
                                    <p:set>
                                      <p:cBhvr>
                                        <p:cTn id="15" fill="hold"/>
                                        <p:tgtEl>
                                          <p:spTgt spid="284"/>
                                        </p:tgtEl>
                                        <p:attrNameLst>
                                          <p:attrName>style.visibility</p:attrName>
                                        </p:attrNameLst>
                                      </p:cBhvr>
                                      <p:to>
                                        <p:strVal val="visible"/>
                                      </p:to>
                                    </p:set>
                                    <p:anim calcmode="lin" valueType="num">
                                      <p:cBhvr>
                                        <p:cTn id="16" dur="1000" fill="hold"/>
                                        <p:tgtEl>
                                          <p:spTgt spid="284"/>
                                        </p:tgtEl>
                                        <p:attrNameLst>
                                          <p:attrName>ppt_x</p:attrName>
                                        </p:attrNameLst>
                                      </p:cBhvr>
                                      <p:tavLst>
                                        <p:tav tm="0">
                                          <p:val>
                                            <p:strVal val="0-#ppt_w/2"/>
                                          </p:val>
                                        </p:tav>
                                        <p:tav tm="100000">
                                          <p:val>
                                            <p:strVal val="#ppt_x"/>
                                          </p:val>
                                        </p:tav>
                                      </p:tavLst>
                                    </p:anim>
                                    <p:anim calcmode="lin" valueType="num">
                                      <p:cBhvr>
                                        <p:cTn id="17" dur="1000" fill="hold"/>
                                        <p:tgtEl>
                                          <p:spTgt spid="2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4" grpId="3"/>
      <p:bldP build="whole" bldLvl="1" animBg="1" rev="0" advAuto="0" spid="282" grpId="1"/>
      <p:bldP build="whole" bldLvl="1" animBg="1" rev="0" advAuto="0" spid="283" grpId="2"/>
    </p:bldLst>
  </p:timing>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Shape 286"/>
          <p:cNvSpPr/>
          <p:nvPr/>
        </p:nvSpPr>
        <p:spPr>
          <a:xfrm>
            <a:off x="-1" y="76200"/>
            <a:ext cx="9144002" cy="935370"/>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3600"/>
              </a:spcBef>
              <a:defRPr b="1" sz="6000">
                <a:solidFill>
                  <a:srgbClr val="FFFF00"/>
                </a:solidFill>
              </a:defRPr>
            </a:lvl1pPr>
          </a:lstStyle>
          <a:p>
            <a:pPr/>
            <a:r>
              <a:t>QUIZ  QUESTIONS</a:t>
            </a:r>
          </a:p>
        </p:txBody>
      </p:sp>
      <p:sp>
        <p:nvSpPr>
          <p:cNvPr id="287" name="Shape 287"/>
          <p:cNvSpPr/>
          <p:nvPr/>
        </p:nvSpPr>
        <p:spPr>
          <a:xfrm>
            <a:off x="457200" y="2362200"/>
            <a:ext cx="8229600" cy="33062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2600"/>
              </a:spcBef>
              <a:defRPr b="1" sz="4400">
                <a:solidFill>
                  <a:srgbClr val="FFFFFF"/>
                </a:solidFill>
              </a:defRPr>
            </a:lvl1pPr>
          </a:lstStyle>
          <a:p>
            <a:pPr/>
            <a:r>
              <a:t>4. God promises that the tragedies of this present world will not come into the minds of the redeemed after sin is eliminated.</a:t>
            </a:r>
          </a:p>
        </p:txBody>
      </p:sp>
      <p:sp>
        <p:nvSpPr>
          <p:cNvPr id="288" name="Shape 288"/>
          <p:cNvSpPr/>
          <p:nvPr/>
        </p:nvSpPr>
        <p:spPr>
          <a:xfrm>
            <a:off x="3244850" y="990600"/>
            <a:ext cx="2574067" cy="1069675"/>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wrap="none" lIns="45719" rIns="45719">
            <a:spAutoFit/>
          </a:bodyPr>
          <a:lstStyle>
            <a:lvl1pPr>
              <a:defRPr b="1" sz="7000">
                <a:solidFill>
                  <a:srgbClr val="FF0000"/>
                </a:solidFill>
              </a:defRPr>
            </a:lvl1pPr>
          </a:lstStyle>
          <a:p>
            <a:pPr/>
            <a:r>
              <a:t>TRUE</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86"/>
                                        </p:tgtEl>
                                        <p:attrNameLst>
                                          <p:attrName>style.visibility</p:attrName>
                                        </p:attrNameLst>
                                      </p:cBhvr>
                                      <p:to>
                                        <p:strVal val="visible"/>
                                      </p:to>
                                    </p:set>
                                    <p:animEffect filter="wipe(up)" transition="in">
                                      <p:cBhvr>
                                        <p:cTn id="7" dur="1000"/>
                                        <p:tgtEl>
                                          <p:spTgt spid="286"/>
                                        </p:tgtEl>
                                      </p:cBhvr>
                                    </p:animEffect>
                                  </p:childTnLst>
                                </p:cTn>
                              </p:par>
                            </p:childTnLst>
                          </p:cTn>
                        </p:par>
                        <p:par>
                          <p:cTn id="8" fill="hold">
                            <p:stCondLst>
                              <p:cond delay="1000"/>
                            </p:stCondLst>
                            <p:childTnLst>
                              <p:par>
                                <p:cTn id="9" presetClass="entr" nodeType="afterEffect" presetSubtype="1" presetID="22" grpId="2" fill="hold">
                                  <p:stCondLst>
                                    <p:cond delay="0"/>
                                  </p:stCondLst>
                                  <p:iterate type="el" backwards="0">
                                    <p:tmAbs val="0"/>
                                  </p:iterate>
                                  <p:childTnLst>
                                    <p:set>
                                      <p:cBhvr>
                                        <p:cTn id="10" fill="hold"/>
                                        <p:tgtEl>
                                          <p:spTgt spid="287"/>
                                        </p:tgtEl>
                                        <p:attrNameLst>
                                          <p:attrName>style.visibility</p:attrName>
                                        </p:attrNameLst>
                                      </p:cBhvr>
                                      <p:to>
                                        <p:strVal val="visible"/>
                                      </p:to>
                                    </p:set>
                                    <p:animEffect filter="wipe(up)" transition="in">
                                      <p:cBhvr>
                                        <p:cTn id="11" dur="1000"/>
                                        <p:tgtEl>
                                          <p:spTgt spid="287"/>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8" presetID="2" grpId="3" fill="hold">
                                  <p:stCondLst>
                                    <p:cond delay="0"/>
                                  </p:stCondLst>
                                  <p:iterate type="el" backwards="0">
                                    <p:tmAbs val="0"/>
                                  </p:iterate>
                                  <p:childTnLst>
                                    <p:set>
                                      <p:cBhvr>
                                        <p:cTn id="15" fill="hold"/>
                                        <p:tgtEl>
                                          <p:spTgt spid="288"/>
                                        </p:tgtEl>
                                        <p:attrNameLst>
                                          <p:attrName>style.visibility</p:attrName>
                                        </p:attrNameLst>
                                      </p:cBhvr>
                                      <p:to>
                                        <p:strVal val="visible"/>
                                      </p:to>
                                    </p:set>
                                    <p:anim calcmode="lin" valueType="num">
                                      <p:cBhvr>
                                        <p:cTn id="16" dur="1000" fill="hold"/>
                                        <p:tgtEl>
                                          <p:spTgt spid="288"/>
                                        </p:tgtEl>
                                        <p:attrNameLst>
                                          <p:attrName>ppt_x</p:attrName>
                                        </p:attrNameLst>
                                      </p:cBhvr>
                                      <p:tavLst>
                                        <p:tav tm="0">
                                          <p:val>
                                            <p:strVal val="0-#ppt_w/2"/>
                                          </p:val>
                                        </p:tav>
                                        <p:tav tm="100000">
                                          <p:val>
                                            <p:strVal val="#ppt_x"/>
                                          </p:val>
                                        </p:tav>
                                      </p:tavLst>
                                    </p:anim>
                                    <p:anim calcmode="lin" valueType="num">
                                      <p:cBhvr>
                                        <p:cTn id="17" dur="1000" fill="hold"/>
                                        <p:tgtEl>
                                          <p:spTgt spid="2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6" grpId="1"/>
      <p:bldP build="whole" bldLvl="1" animBg="1" rev="0" advAuto="0" spid="288" grpId="3"/>
      <p:bldP build="whole" bldLvl="1" animBg="1" rev="0" advAuto="0" spid="287" grpId="2"/>
    </p:bldLst>
  </p:timing>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Shape 290"/>
          <p:cNvSpPr/>
          <p:nvPr/>
        </p:nvSpPr>
        <p:spPr>
          <a:xfrm>
            <a:off x="-1" y="76200"/>
            <a:ext cx="9144002" cy="935370"/>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3600"/>
              </a:spcBef>
              <a:defRPr b="1" sz="6000">
                <a:solidFill>
                  <a:srgbClr val="FFFF00"/>
                </a:solidFill>
              </a:defRPr>
            </a:lvl1pPr>
          </a:lstStyle>
          <a:p>
            <a:pPr/>
            <a:r>
              <a:t>QUIZ  QUESTIONS</a:t>
            </a:r>
          </a:p>
        </p:txBody>
      </p:sp>
      <p:sp>
        <p:nvSpPr>
          <p:cNvPr id="291" name="Shape 291"/>
          <p:cNvSpPr/>
          <p:nvPr/>
        </p:nvSpPr>
        <p:spPr>
          <a:xfrm>
            <a:off x="457200" y="2362200"/>
            <a:ext cx="8229600" cy="20108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2600"/>
              </a:spcBef>
              <a:defRPr b="1" sz="4400">
                <a:solidFill>
                  <a:srgbClr val="FFFFFF"/>
                </a:solidFill>
              </a:defRPr>
            </a:lvl1pPr>
          </a:lstStyle>
          <a:p>
            <a:pPr/>
            <a:r>
              <a:t>5. Eternity is a long time and there is the possibility that some might get bored.</a:t>
            </a:r>
          </a:p>
        </p:txBody>
      </p:sp>
      <p:sp>
        <p:nvSpPr>
          <p:cNvPr id="292" name="Shape 292"/>
          <p:cNvSpPr/>
          <p:nvPr/>
        </p:nvSpPr>
        <p:spPr>
          <a:xfrm>
            <a:off x="3048000" y="990600"/>
            <a:ext cx="2903536" cy="1069675"/>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wrap="none" lIns="45719" rIns="45719">
            <a:spAutoFit/>
          </a:bodyPr>
          <a:lstStyle>
            <a:lvl1pPr>
              <a:defRPr b="1" sz="7000">
                <a:solidFill>
                  <a:srgbClr val="FF0000"/>
                </a:solidFill>
              </a:defRPr>
            </a:lvl1pPr>
          </a:lstStyle>
          <a:p>
            <a:pPr/>
            <a:r>
              <a:t>FALSE</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90"/>
                                        </p:tgtEl>
                                        <p:attrNameLst>
                                          <p:attrName>style.visibility</p:attrName>
                                        </p:attrNameLst>
                                      </p:cBhvr>
                                      <p:to>
                                        <p:strVal val="visible"/>
                                      </p:to>
                                    </p:set>
                                    <p:animEffect filter="wipe(up)" transition="in">
                                      <p:cBhvr>
                                        <p:cTn id="7" dur="1000"/>
                                        <p:tgtEl>
                                          <p:spTgt spid="290"/>
                                        </p:tgtEl>
                                      </p:cBhvr>
                                    </p:animEffect>
                                  </p:childTnLst>
                                </p:cTn>
                              </p:par>
                            </p:childTnLst>
                          </p:cTn>
                        </p:par>
                        <p:par>
                          <p:cTn id="8" fill="hold">
                            <p:stCondLst>
                              <p:cond delay="1000"/>
                            </p:stCondLst>
                            <p:childTnLst>
                              <p:par>
                                <p:cTn id="9" presetClass="entr" nodeType="afterEffect" presetSubtype="1" presetID="22" grpId="2" fill="hold">
                                  <p:stCondLst>
                                    <p:cond delay="0"/>
                                  </p:stCondLst>
                                  <p:iterate type="el" backwards="0">
                                    <p:tmAbs val="0"/>
                                  </p:iterate>
                                  <p:childTnLst>
                                    <p:set>
                                      <p:cBhvr>
                                        <p:cTn id="10" fill="hold"/>
                                        <p:tgtEl>
                                          <p:spTgt spid="291"/>
                                        </p:tgtEl>
                                        <p:attrNameLst>
                                          <p:attrName>style.visibility</p:attrName>
                                        </p:attrNameLst>
                                      </p:cBhvr>
                                      <p:to>
                                        <p:strVal val="visible"/>
                                      </p:to>
                                    </p:set>
                                    <p:animEffect filter="wipe(up)" transition="in">
                                      <p:cBhvr>
                                        <p:cTn id="11" dur="1000"/>
                                        <p:tgtEl>
                                          <p:spTgt spid="291"/>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8" presetID="2" grpId="3" fill="hold">
                                  <p:stCondLst>
                                    <p:cond delay="0"/>
                                  </p:stCondLst>
                                  <p:iterate type="el" backwards="0">
                                    <p:tmAbs val="0"/>
                                  </p:iterate>
                                  <p:childTnLst>
                                    <p:set>
                                      <p:cBhvr>
                                        <p:cTn id="15" fill="hold"/>
                                        <p:tgtEl>
                                          <p:spTgt spid="292"/>
                                        </p:tgtEl>
                                        <p:attrNameLst>
                                          <p:attrName>style.visibility</p:attrName>
                                        </p:attrNameLst>
                                      </p:cBhvr>
                                      <p:to>
                                        <p:strVal val="visible"/>
                                      </p:to>
                                    </p:set>
                                    <p:anim calcmode="lin" valueType="num">
                                      <p:cBhvr>
                                        <p:cTn id="16" dur="1000" fill="hold"/>
                                        <p:tgtEl>
                                          <p:spTgt spid="292"/>
                                        </p:tgtEl>
                                        <p:attrNameLst>
                                          <p:attrName>ppt_x</p:attrName>
                                        </p:attrNameLst>
                                      </p:cBhvr>
                                      <p:tavLst>
                                        <p:tav tm="0">
                                          <p:val>
                                            <p:strVal val="0-#ppt_w/2"/>
                                          </p:val>
                                        </p:tav>
                                        <p:tav tm="100000">
                                          <p:val>
                                            <p:strVal val="#ppt_x"/>
                                          </p:val>
                                        </p:tav>
                                      </p:tavLst>
                                    </p:anim>
                                    <p:anim calcmode="lin" valueType="num">
                                      <p:cBhvr>
                                        <p:cTn id="17" dur="1000" fill="hold"/>
                                        <p:tgtEl>
                                          <p:spTgt spid="2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2" grpId="3"/>
      <p:bldP build="whole" bldLvl="1" animBg="1" rev="0" advAuto="0" spid="290" grpId="1"/>
      <p:bldP build="whole" bldLvl="1" animBg="1" rev="0" advAuto="0" spid="291" grpId="2"/>
    </p:bldLst>
  </p:timing>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nvSpPr>
        <p:spPr>
          <a:xfrm>
            <a:off x="-1" y="381000"/>
            <a:ext cx="9144002" cy="935370"/>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3600"/>
              </a:spcBef>
              <a:defRPr b="1" sz="6000">
                <a:solidFill>
                  <a:srgbClr val="FFFF00"/>
                </a:solidFill>
              </a:defRPr>
            </a:lvl1pPr>
          </a:lstStyle>
          <a:p>
            <a:pPr/>
            <a:r>
              <a:t>RESPONSE  QUESTIONS</a:t>
            </a:r>
          </a:p>
        </p:txBody>
      </p:sp>
      <p:sp>
        <p:nvSpPr>
          <p:cNvPr id="295" name="Shape 295"/>
          <p:cNvSpPr/>
          <p:nvPr/>
        </p:nvSpPr>
        <p:spPr>
          <a:xfrm>
            <a:off x="457200" y="2987675"/>
            <a:ext cx="8229600" cy="20108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1. If tonight’s Bible study brought joy to your heart,           put an “</a:t>
            </a:r>
            <a:r>
              <a:rPr>
                <a:solidFill>
                  <a:srgbClr val="FF0000"/>
                </a:solidFill>
              </a:rPr>
              <a:t>X</a:t>
            </a:r>
            <a:r>
              <a:t>” in box #</a:t>
            </a:r>
            <a:r>
              <a:rPr>
                <a:solidFill>
                  <a:srgbClr val="FF0000"/>
                </a:solidFill>
              </a:rPr>
              <a:t>1</a:t>
            </a: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94"/>
                                        </p:tgtEl>
                                        <p:attrNameLst>
                                          <p:attrName>style.visibility</p:attrName>
                                        </p:attrNameLst>
                                      </p:cBhvr>
                                      <p:to>
                                        <p:strVal val="visible"/>
                                      </p:to>
                                    </p:set>
                                    <p:animEffect filter="wipe(up)" transition="in">
                                      <p:cBhvr>
                                        <p:cTn id="7" dur="1000"/>
                                        <p:tgtEl>
                                          <p:spTgt spid="29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 presetID="22" grpId="2" fill="hold">
                                  <p:stCondLst>
                                    <p:cond delay="0"/>
                                  </p:stCondLst>
                                  <p:iterate type="el" backwards="0">
                                    <p:tmAbs val="0"/>
                                  </p:iterate>
                                  <p:childTnLst>
                                    <p:set>
                                      <p:cBhvr>
                                        <p:cTn id="11" fill="hold"/>
                                        <p:tgtEl>
                                          <p:spTgt spid="295"/>
                                        </p:tgtEl>
                                        <p:attrNameLst>
                                          <p:attrName>style.visibility</p:attrName>
                                        </p:attrNameLst>
                                      </p:cBhvr>
                                      <p:to>
                                        <p:strVal val="visible"/>
                                      </p:to>
                                    </p:set>
                                    <p:animEffect filter="wipe(up)" transition="in">
                                      <p:cBhvr>
                                        <p:cTn id="12"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4" grpId="1"/>
      <p:bldP build="whole" bldLvl="1" animBg="1" rev="0" advAuto="0" spid="295" grpId="2"/>
    </p:bldLst>
  </p:timing>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nvSpPr>
        <p:spPr>
          <a:xfrm>
            <a:off x="-1" y="381000"/>
            <a:ext cx="9144002" cy="935370"/>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3600"/>
              </a:spcBef>
              <a:defRPr b="1" sz="6000">
                <a:solidFill>
                  <a:srgbClr val="FFFF00"/>
                </a:solidFill>
              </a:defRPr>
            </a:lvl1pPr>
          </a:lstStyle>
          <a:p>
            <a:pPr/>
            <a:r>
              <a:t>RESPONSE  QUESTIONS</a:t>
            </a:r>
          </a:p>
        </p:txBody>
      </p:sp>
      <p:sp>
        <p:nvSpPr>
          <p:cNvPr id="298" name="Shape 298"/>
          <p:cNvSpPr/>
          <p:nvPr/>
        </p:nvSpPr>
        <p:spPr>
          <a:xfrm>
            <a:off x="457200" y="2286000"/>
            <a:ext cx="8229600" cy="33062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2. If you want to thank Jesus for building your home in the New Jerusalem, so that you can be in His presence, not only now, but forever, put an “</a:t>
            </a:r>
            <a:r>
              <a:rPr>
                <a:solidFill>
                  <a:srgbClr val="FF0000"/>
                </a:solidFill>
              </a:rPr>
              <a:t>X</a:t>
            </a:r>
            <a:r>
              <a:t>” in box #</a:t>
            </a:r>
            <a:r>
              <a:rPr>
                <a:solidFill>
                  <a:srgbClr val="FF0000"/>
                </a:solidFill>
              </a:rPr>
              <a:t>2</a:t>
            </a: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298"/>
                                        </p:tgtEl>
                                        <p:attrNameLst>
                                          <p:attrName>style.visibility</p:attrName>
                                        </p:attrNameLst>
                                      </p:cBhvr>
                                      <p:to>
                                        <p:strVal val="visible"/>
                                      </p:to>
                                    </p:set>
                                    <p:animEffect filter="wipe(up)" transition="in">
                                      <p:cBhvr>
                                        <p:cTn id="7"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8" grpId="1"/>
    </p:bldLst>
  </p:timing>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0" name="0527069.jpeg"/>
          <p:cNvPicPr>
            <a:picLocks noChangeAspect="1"/>
          </p:cNvPicPr>
          <p:nvPr/>
        </p:nvPicPr>
        <p:blipFill>
          <a:blip r:embed="rId2">
            <a:extLst/>
          </a:blip>
          <a:srcRect l="21000" t="13999" r="0" b="12666"/>
          <a:stretch>
            <a:fillRect/>
          </a:stretch>
        </p:blipFill>
        <p:spPr>
          <a:xfrm>
            <a:off x="152400" y="133349"/>
            <a:ext cx="4572000" cy="3448052"/>
          </a:xfrm>
          <a:prstGeom prst="rect">
            <a:avLst/>
          </a:prstGeom>
          <a:ln>
            <a:solidFill>
              <a:srgbClr val="FFFFFF"/>
            </a:solidFill>
          </a:ln>
          <a:effectLst>
            <a:outerShdw sx="100000" sy="100000" kx="0" ky="0" algn="b" rotWithShape="0" blurRad="63500" dist="35921" dir="2700000">
              <a:srgbClr val="000000"/>
            </a:outerShdw>
          </a:effectLst>
        </p:spPr>
      </p:pic>
      <p:sp>
        <p:nvSpPr>
          <p:cNvPr id="301" name="Shape 301"/>
          <p:cNvSpPr/>
          <p:nvPr/>
        </p:nvSpPr>
        <p:spPr>
          <a:xfrm>
            <a:off x="0" y="4267200"/>
            <a:ext cx="4419600" cy="2010802"/>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lvl1pPr algn="ctr">
              <a:spcBef>
                <a:spcPts val="2600"/>
              </a:spcBef>
              <a:defRPr b="1" sz="4400">
                <a:solidFill>
                  <a:srgbClr val="FFFFFF"/>
                </a:solidFill>
              </a:defRPr>
            </a:lvl1pPr>
          </a:lstStyle>
          <a:p>
            <a:pPr/>
            <a:r>
              <a:t>#9 The four horsemen of Revelation</a:t>
            </a:r>
          </a:p>
        </p:txBody>
      </p:sp>
      <p:sp>
        <p:nvSpPr>
          <p:cNvPr id="302" name="Shape 302"/>
          <p:cNvSpPr/>
          <p:nvPr/>
        </p:nvSpPr>
        <p:spPr>
          <a:xfrm>
            <a:off x="4724400" y="0"/>
            <a:ext cx="4419600" cy="3136853"/>
          </a:xfrm>
          <a:prstGeom prst="rect">
            <a:avLst/>
          </a:prstGeom>
          <a:ln w="12700">
            <a:miter lim="400000"/>
          </a:ln>
          <a:effectLst>
            <a:outerShdw sx="100000" sy="100000" kx="0" ky="0" algn="b" rotWithShape="0" blurRad="63500" dist="35921" dir="2700000">
              <a:srgbClr val="000000"/>
            </a:outerShdw>
          </a:effectLst>
          <a:extLst>
            <a:ext uri="{C572A759-6A51-4108-AA02-DFA0A04FC94B}">
              <ma14:wrappingTextBoxFlag xmlns:ma14="http://schemas.microsoft.com/office/mac/drawingml/2011/main" val="1"/>
            </a:ext>
          </a:extLst>
        </p:spPr>
        <p:txBody>
          <a:bodyPr lIns="45719" rIns="45719">
            <a:spAutoFit/>
          </a:bodyPr>
          <a:lstStyle/>
          <a:p>
            <a:pPr algn="ctr">
              <a:spcBef>
                <a:spcPts val="2600"/>
              </a:spcBef>
              <a:defRPr b="1" sz="4400">
                <a:solidFill>
                  <a:srgbClr val="FFFFFF"/>
                </a:solidFill>
              </a:defRPr>
            </a:pPr>
            <a:r>
              <a:t>Our next lesson </a:t>
            </a:r>
          </a:p>
          <a:p>
            <a:pPr algn="ctr">
              <a:spcBef>
                <a:spcPts val="3900"/>
              </a:spcBef>
              <a:defRPr b="1" i="1" sz="6600">
                <a:solidFill>
                  <a:srgbClr val="FFFFFF"/>
                </a:solidFill>
              </a:defRPr>
            </a:pPr>
            <a:r>
              <a:t>Revelation Seminar</a:t>
            </a:r>
          </a:p>
        </p:txBody>
      </p:sp>
      <p:pic>
        <p:nvPicPr>
          <p:cNvPr id="303" name="0601086.jpeg"/>
          <p:cNvPicPr>
            <a:picLocks noChangeAspect="1"/>
          </p:cNvPicPr>
          <p:nvPr/>
        </p:nvPicPr>
        <p:blipFill>
          <a:blip r:embed="rId3">
            <a:extLst/>
          </a:blip>
          <a:stretch>
            <a:fillRect/>
          </a:stretch>
        </p:blipFill>
        <p:spPr>
          <a:xfrm>
            <a:off x="4419600" y="3276600"/>
            <a:ext cx="4572000" cy="3429000"/>
          </a:xfrm>
          <a:prstGeom prst="rect">
            <a:avLst/>
          </a:prstGeom>
          <a:ln>
            <a:solidFill>
              <a:srgbClr val="FFFFFF"/>
            </a:solidFill>
          </a:ln>
          <a:effectLst>
            <a:outerShdw sx="100000" sy="100000" kx="0" ky="0" algn="b" rotWithShape="0" blurRad="63500" dist="35921" dir="2700000">
              <a:srgbClr val="000000"/>
            </a:outerShdw>
          </a:effectLst>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302">
                                            <p:bg/>
                                          </p:spTgt>
                                        </p:tgtEl>
                                        <p:attrNameLst>
                                          <p:attrName>style.visibility</p:attrName>
                                        </p:attrNameLst>
                                      </p:cBhvr>
                                      <p:to>
                                        <p:strVal val="visible"/>
                                      </p:to>
                                    </p:set>
                                    <p:animEffect filter="dissolve" transition="in">
                                      <p:cBhvr>
                                        <p:cTn id="7" dur="1000"/>
                                        <p:tgtEl>
                                          <p:spTgt spid="302">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302">
                                            <p:txEl>
                                              <p:pRg st="0" end="0"/>
                                            </p:txEl>
                                          </p:spTgt>
                                        </p:tgtEl>
                                        <p:attrNameLst>
                                          <p:attrName>style.visibility</p:attrName>
                                        </p:attrNameLst>
                                      </p:cBhvr>
                                      <p:to>
                                        <p:strVal val="visible"/>
                                      </p:to>
                                    </p:set>
                                    <p:animEffect filter="dissolve" transition="in">
                                      <p:cBhvr>
                                        <p:cTn id="10" dur="1000"/>
                                        <p:tgtEl>
                                          <p:spTgt spid="302">
                                            <p:txEl>
                                              <p:pRg st="0" end="0"/>
                                            </p:txEl>
                                          </p:spTgt>
                                        </p:tgtEl>
                                      </p:cBhvr>
                                    </p:animEffect>
                                  </p:childTnLst>
                                </p:cTn>
                              </p:par>
                            </p:childTnLst>
                          </p:cTn>
                        </p:par>
                        <p:par>
                          <p:cTn id="11" fill="hold">
                            <p:stCondLst>
                              <p:cond delay="1000"/>
                            </p:stCondLst>
                            <p:childTnLst>
                              <p:par>
                                <p:cTn id="12" presetClass="entr" nodeType="afterEffect" presetSubtype="0" presetID="1" grpId="2" fill="hold">
                                  <p:stCondLst>
                                    <p:cond delay="0"/>
                                  </p:stCondLst>
                                  <p:iterate type="el" backwards="0">
                                    <p:tmAbs val="0"/>
                                  </p:iterate>
                                  <p:childTnLst>
                                    <p:set>
                                      <p:cBhvr>
                                        <p:cTn id="13" fill="hold"/>
                                        <p:tgtEl>
                                          <p:spTgt spid="303"/>
                                        </p:tgtEl>
                                        <p:attrNameLst>
                                          <p:attrName>style.visibility</p:attrName>
                                        </p:attrNameLst>
                                      </p:cBhvr>
                                      <p:to>
                                        <p:strVal val="visible"/>
                                      </p:to>
                                    </p:set>
                                  </p:childTnLst>
                                </p:cTn>
                              </p:par>
                            </p:childTnLst>
                          </p:cTn>
                        </p:par>
                        <p:par>
                          <p:cTn id="14" fill="hold">
                            <p:stCondLst>
                              <p:cond delay="1000"/>
                            </p:stCondLst>
                            <p:childTnLst>
                              <p:par>
                                <p:cTn id="15" presetClass="entr" nodeType="afterEffect" presetSubtype="1" presetID="22" grpId="3" fill="hold">
                                  <p:stCondLst>
                                    <p:cond delay="0"/>
                                  </p:stCondLst>
                                  <p:iterate type="el" backwards="0">
                                    <p:tmAbs val="0"/>
                                  </p:iterate>
                                  <p:childTnLst>
                                    <p:set>
                                      <p:cBhvr>
                                        <p:cTn id="16" fill="hold"/>
                                        <p:tgtEl>
                                          <p:spTgt spid="301"/>
                                        </p:tgtEl>
                                        <p:attrNameLst>
                                          <p:attrName>style.visibility</p:attrName>
                                        </p:attrNameLst>
                                      </p:cBhvr>
                                      <p:to>
                                        <p:strVal val="visible"/>
                                      </p:to>
                                    </p:set>
                                    <p:animEffect filter="wipe(up)" transition="in">
                                      <p:cBhvr>
                                        <p:cTn id="17" dur="1000"/>
                                        <p:tgtEl>
                                          <p:spTgt spid="301"/>
                                        </p:tgtEl>
                                      </p:cBhvr>
                                    </p:animEffect>
                                  </p:childTnLst>
                                </p:cTn>
                              </p:par>
                            </p:childTnLst>
                          </p:cTn>
                        </p:par>
                        <p:par>
                          <p:cTn id="18" fill="hold">
                            <p:stCondLst>
                              <p:cond delay="2000"/>
                            </p:stCondLst>
                            <p:childTnLst>
                              <p:par>
                                <p:cTn id="19" presetClass="entr" nodeType="afterEffect" presetID="9" grpId="1" fill="hold">
                                  <p:stCondLst>
                                    <p:cond delay="0"/>
                                  </p:stCondLst>
                                  <p:iterate type="el" backwards="0">
                                    <p:tmAbs val="0"/>
                                  </p:iterate>
                                  <p:childTnLst>
                                    <p:set>
                                      <p:cBhvr>
                                        <p:cTn id="20" fill="hold"/>
                                        <p:tgtEl>
                                          <p:spTgt spid="302">
                                            <p:txEl>
                                              <p:pRg st="1" end="1"/>
                                            </p:txEl>
                                          </p:spTgt>
                                        </p:tgtEl>
                                        <p:attrNameLst>
                                          <p:attrName>style.visibility</p:attrName>
                                        </p:attrNameLst>
                                      </p:cBhvr>
                                      <p:to>
                                        <p:strVal val="visible"/>
                                      </p:to>
                                    </p:set>
                                    <p:animEffect filter="dissolve" transition="in">
                                      <p:cBhvr>
                                        <p:cTn id="21" dur="1000"/>
                                        <p:tgtEl>
                                          <p:spTgt spid="302">
                                            <p:txEl>
                                              <p:pRg st="1" end="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3" grpId="2"/>
      <p:bldP build="whole" bldLvl="1" animBg="1" rev="0" advAuto="0" spid="301" grpId="3"/>
      <p:bldP build="p" bldLvl="5" animBg="1" rev="0" advAuto="0" spid="302" grpId="1"/>
    </p:bldLst>
  </p:timing>
</p:sld>
</file>

<file path=ppt/theme/theme1.xml><?xml version="1.0" encoding="utf-8"?>
<a:theme xmlns:a="http://schemas.openxmlformats.org/drawingml/2006/main" xmlns:r="http://schemas.openxmlformats.org/officeDocument/2006/relationships" name="Default Design">
  <a:themeElements>
    <a:clrScheme name="Default Design">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Helvetica Neue"/>
        <a:ea typeface="Helvetica Neue"/>
        <a:cs typeface="Helvetica Neue"/>
      </a:majorFont>
      <a:minorFont>
        <a:latin typeface="Helvetica"/>
        <a:ea typeface="Helvetica"/>
        <a:cs typeface="Helvetica"/>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Design">
  <a:themeElements>
    <a:clrScheme name="Default Design">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Helvetica Neue"/>
        <a:ea typeface="Helvetica Neue"/>
        <a:cs typeface="Helvetica Neue"/>
      </a:majorFont>
      <a:minorFont>
        <a:latin typeface="Helvetica"/>
        <a:ea typeface="Helvetica"/>
        <a:cs typeface="Helvetica"/>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